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69" r:id="rId2"/>
    <p:sldId id="259" r:id="rId3"/>
    <p:sldId id="310" r:id="rId4"/>
    <p:sldId id="311" r:id="rId5"/>
    <p:sldId id="312" r:id="rId6"/>
    <p:sldId id="313" r:id="rId7"/>
    <p:sldId id="316" r:id="rId8"/>
    <p:sldId id="306" r:id="rId9"/>
    <p:sldId id="317" r:id="rId10"/>
    <p:sldId id="314" r:id="rId11"/>
    <p:sldId id="318" r:id="rId12"/>
    <p:sldId id="319" r:id="rId13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94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7FE8A18-5ADC-4083-A453-0D6FE04118E4}" type="datetimeFigureOut">
              <a:rPr lang="de-DE" smtClean="0"/>
              <a:t>14.08.2024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769CBA-CB36-43B9-AAD5-E8033D4D2BA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886802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235902-AE0B-8384-50B4-03750CDA993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A11A916F-F0E3-89BD-9E9F-357D8AC638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E941922F-C0E6-9B35-5DDF-69DE047ED3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A667A6-9FCA-432C-A9AD-1058E7BA5E6E}" type="datetime1">
              <a:rPr lang="de-DE" smtClean="0"/>
              <a:t>14.08.2024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2CA9289-24AB-E81B-31EF-E270EF914E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23B3ADD1-DA35-2C60-8F5A-FD1B9D0DC1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B126-C54D-4A21-9F40-43A6B530D1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0053109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6E7A7E7-3DB5-F6DD-96A0-5B64F687CE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19DDC199-6CC9-F09D-2ECD-A07404CF208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C4B4F32-9341-3AFA-DC98-874800CDA3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7ED46D-B395-4BE6-AC8C-BC5A4041BEEA}" type="datetime1">
              <a:rPr lang="de-DE" smtClean="0"/>
              <a:t>14.08.2024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80FBEFB-210F-C136-14C2-A11B893F44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2194FFA-F7CE-BB26-36CF-4D2EC7A111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B126-C54D-4A21-9F40-43A6B530D1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732702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66F36AF1-32B7-F57C-F0EC-813059BD3D8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9BD6251B-E9CD-D2F3-A6E2-CD5C4AF9DD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6BDD49A5-B430-1E60-67AA-DB66DC0DEF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C28403-6B9D-4896-AC5D-D3A894395053}" type="datetime1">
              <a:rPr lang="de-DE" smtClean="0"/>
              <a:t>14.08.2024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FEF9510A-9B6A-018C-3493-6A1292D136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DBCC23A-3E11-FA78-3A67-337FE3D27E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B126-C54D-4A21-9F40-43A6B530D1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267027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B697955-275B-BDA3-33CA-E5644D8C65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29BFA43A-DD51-F5A3-A0C2-545B0787D7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7A8796A5-BB28-FA23-E0BB-366A3E5784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FC42EE1-CFDC-4941-9857-2293FDB9F267}" type="datetime1">
              <a:rPr lang="de-DE" smtClean="0"/>
              <a:t>14.08.2024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9C60EC84-0C69-01B2-58A9-FCCBB5D357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E1B7D5FC-54F3-23C3-C05D-205D80FE29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B126-C54D-4A21-9F40-43A6B530D1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949887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0B582B7-D7F9-0686-A411-3292F7F87A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32E2722-7F51-E929-AE28-0F6981582E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D512999-557F-BA86-03E9-39CB5BC1A6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51F643-BA11-433A-A67E-8B1C0F680E22}" type="datetime1">
              <a:rPr lang="de-DE" smtClean="0"/>
              <a:t>14.08.2024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1EF90E8-16DF-1005-2306-C51A9CE938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CC984309-21C1-3A8B-B3BF-A7852549F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B126-C54D-4A21-9F40-43A6B530D1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80785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05017BA1-375C-1E18-065B-4EB56EE53E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DE56000-132C-33AE-A1EC-7B72DBF6F54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5C653292-9587-BBDA-A9A4-09CFC29F291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B2F29004-4C51-2968-4FBA-E2CCF80881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6C7298-427B-498C-97BB-1EC5C70A5E7D}" type="datetime1">
              <a:rPr lang="de-DE" smtClean="0"/>
              <a:t>14.08.2024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ADE1923A-CC59-0E9E-7B2C-DF5BFB88D8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B8FF000-CCFD-384D-E4A1-438FE0ED65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B126-C54D-4A21-9F40-43A6B530D1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0182943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8285EF84-F462-44EB-7257-287F002457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EC9320E0-C824-BFA2-C3B3-EDC2D54F46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74BF7F48-3CCC-5B23-5CC7-35166B3A6D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06F1A5A-4767-F38C-3ED6-9F15699362A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D9A8F0AF-F153-A0E7-5159-9E0AD40120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C741DE5E-6650-1164-4A44-20B336D698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7FF196-0CB9-4A16-BB06-8E7FC55F119F}" type="datetime1">
              <a:rPr lang="de-DE" smtClean="0"/>
              <a:t>14.08.2024</a:t>
            </a:fld>
            <a:endParaRPr lang="de-DE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CAEE1D1D-1FDB-6DB3-A07D-EE54778D5B8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B8EE48E2-473C-F6B0-1BA6-5F9EBBC9FB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B126-C54D-4A21-9F40-43A6B530D1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195137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AE0F39-2D9F-65F8-B2B5-CD633E3304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E2C9CA4F-41A2-D88F-AA87-244C7900E3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1646104-00CA-4AC5-A7BF-C26DFD200E86}" type="datetime1">
              <a:rPr lang="de-DE" smtClean="0"/>
              <a:t>14.08.2024</a:t>
            </a:fld>
            <a:endParaRPr lang="de-DE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4FEA9BE7-FC7A-53F2-AF5C-08F8A843F9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20FBEDC4-94B7-BE33-F6DC-21CC2A72F3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B126-C54D-4A21-9F40-43A6B530D1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69888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0FFB0FD8-1A2F-0808-E48C-840ADA1052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DF961B-E365-4BFC-B793-2F005DCD374A}" type="datetime1">
              <a:rPr lang="de-DE" smtClean="0"/>
              <a:t>14.08.2024</a:t>
            </a:fld>
            <a:endParaRPr lang="de-DE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2980A039-CB07-52C5-6D74-4030072DEB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0F27843-1684-EB82-4BDC-AE4029DCC6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B126-C54D-4A21-9F40-43A6B530D1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4556753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D877972-A686-1685-B353-74D2CD5625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362D02F8-D664-F927-5DA5-409DA30495F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E5E49902-DEE8-1647-BEFF-E918E1F8711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F3ABFD6D-4496-CF2C-27F1-7B550CFF758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99885FF-33C0-44AE-B74D-121ACDE529E1}" type="datetime1">
              <a:rPr lang="de-DE" smtClean="0"/>
              <a:t>14.08.2024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7BF45678-C1CE-61CE-AABE-9AC25DE91D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DEF9D562-DD62-6F5B-73B1-8BE33DA0E8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B126-C54D-4A21-9F40-43A6B530D1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6148270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17B235B-764D-490F-BE8D-02958FF6E9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C475FF5C-5F0D-6A00-6877-E9F68FB09A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B32235A3-FEC1-6B51-57CE-FA62449C6B2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4360D434-3819-7CB0-3966-1E4C3C11D1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4F2CF3-E64F-4228-BD1F-33839B4E2DC2}" type="datetime1">
              <a:rPr lang="de-DE" smtClean="0"/>
              <a:t>14.08.2024</a:t>
            </a:fld>
            <a:endParaRPr lang="de-DE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4F3FBCA5-5803-5C5C-F911-264C285BA2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28F275FC-DFD7-6AF1-325F-893B5C294C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B126-C54D-4A21-9F40-43A6B530D1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635002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885C146A-6108-D96E-A925-829A2115F8C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08B8599-A8AD-8E97-D4CF-6669BF2D27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A500B5CD-E82B-D15C-19DF-B9426E5ABDF9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84F108A-DB28-4A1D-9847-B9F59D5160D2}" type="datetime1">
              <a:rPr lang="de-DE" smtClean="0"/>
              <a:t>14.08.2024</a:t>
            </a:fld>
            <a:endParaRPr lang="de-DE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B2FFB0D8-6F50-272F-C441-F9A212D1E0E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519A687-5C53-CAF9-4A69-7236BE39604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1A2B126-C54D-4A21-9F40-43A6B530D19A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726518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sv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AF1966E-FD40-4A4A-B61B-C4DF7FA05F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BFA19-D45E-416B-A404-7AF2F3F2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8E0105E7-23DB-4CF2-8258-FF47C762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C5C0CE0-EFF5-7BD6-0802-7119B4E2E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/>
          <a:p>
            <a:r>
              <a:rPr lang="de-DE" sz="4000" dirty="0"/>
              <a:t>Ablauf Heute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74B4F7D-14B2-478B-8BF5-01E4E0C5D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5895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B34EEEB-9AEF-4BF9-0613-5F8919C468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81942"/>
            <a:ext cx="10168128" cy="3827417"/>
          </a:xfrm>
        </p:spPr>
        <p:txBody>
          <a:bodyPr>
            <a:normAutofit/>
          </a:bodyPr>
          <a:lstStyle/>
          <a:p>
            <a:r>
              <a:rPr lang="de-DE" dirty="0"/>
              <a:t>Wie lässt sich der Klimawandel erklären?</a:t>
            </a:r>
          </a:p>
          <a:p>
            <a:endParaRPr lang="de-DE" dirty="0"/>
          </a:p>
          <a:p>
            <a:pPr lvl="1"/>
            <a:r>
              <a:rPr lang="de-DE" b="1" dirty="0"/>
              <a:t>Wiederholung: Eigenschaften der Energie</a:t>
            </a:r>
          </a:p>
          <a:p>
            <a:endParaRPr lang="de-DE" dirty="0"/>
          </a:p>
          <a:p>
            <a:pPr lvl="1"/>
            <a:r>
              <a:rPr lang="de-DE" dirty="0"/>
              <a:t>Physikalische Grundlage: Energie und ihre Eigenschaften</a:t>
            </a:r>
          </a:p>
          <a:p>
            <a:pPr lvl="1"/>
            <a:endParaRPr lang="de-DE" dirty="0"/>
          </a:p>
          <a:p>
            <a:pPr lvl="1"/>
            <a:r>
              <a:rPr lang="de-DE" dirty="0"/>
              <a:t>Der Treibhauseffekt: Stationsarbeit</a:t>
            </a:r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909B5A9-F9A9-11D1-2D9E-D79008FC1A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B126-C54D-4A21-9F40-43A6B530D19A}" type="slidenum">
              <a:rPr lang="de-DE" smtClean="0"/>
              <a:t>1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038106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AF1966E-FD40-4A4A-B61B-C4DF7FA05F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BFA19-D45E-416B-A404-7AF2F3F2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8E0105E7-23DB-4CF2-8258-FF47C762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1129301-3879-15DF-EF21-85C2AF10F1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/>
          <a:p>
            <a:r>
              <a:rPr lang="de-DE" sz="4000" dirty="0"/>
              <a:t>Der Treibhauseffekt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74B4F7D-14B2-478B-8BF5-01E4E0C5D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5895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8F2717B-0686-0497-5679-98668041F3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81943"/>
            <a:ext cx="10168128" cy="369502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de-DE" sz="2400" dirty="0"/>
          </a:p>
        </p:txBody>
      </p:sp>
      <p:pic>
        <p:nvPicPr>
          <p:cNvPr id="5" name="Grafik 4">
            <a:extLst>
              <a:ext uri="{FF2B5EF4-FFF2-40B4-BE49-F238E27FC236}">
                <a16:creationId xmlns:a16="http://schemas.microsoft.com/office/drawing/2014/main" id="{EE7AB9AC-E617-3B3D-E46C-2F1E08FFE92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82"/>
          <a:stretch/>
        </p:blipFill>
        <p:spPr>
          <a:xfrm>
            <a:off x="2469941" y="2097944"/>
            <a:ext cx="7316315" cy="4680592"/>
          </a:xfrm>
          <a:prstGeom prst="rect">
            <a:avLst/>
          </a:prstGeom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DA6F5F4-4141-AF78-0F91-98660DD6E8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B126-C54D-4A21-9F40-43A6B530D19A}" type="slidenum">
              <a:rPr lang="de-DE" smtClean="0"/>
              <a:t>10</a:t>
            </a:fld>
            <a:endParaRPr lang="de-DE"/>
          </a:p>
        </p:txBody>
      </p:sp>
      <p:sp>
        <p:nvSpPr>
          <p:cNvPr id="6" name="Textfeld 3">
            <a:extLst>
              <a:ext uri="{FF2B5EF4-FFF2-40B4-BE49-F238E27FC236}">
                <a16:creationId xmlns:a16="http://schemas.microsoft.com/office/drawing/2014/main" id="{6EE5ABAC-98EC-780F-AD33-D01903C3AC70}"/>
              </a:ext>
            </a:extLst>
          </p:cNvPr>
          <p:cNvSpPr txBox="1"/>
          <p:nvPr/>
        </p:nvSpPr>
        <p:spPr>
          <a:xfrm rot="16200000">
            <a:off x="9157738" y="6020243"/>
            <a:ext cx="14056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dirty="0"/>
              <a:t>© </a:t>
            </a:r>
            <a:r>
              <a:rPr lang="de-DE" sz="1200" dirty="0" err="1"/>
              <a:t>Eilks</a:t>
            </a:r>
            <a:r>
              <a:rPr lang="de-DE" sz="1200" dirty="0"/>
              <a:t> et al., 2011</a:t>
            </a:r>
          </a:p>
        </p:txBody>
      </p:sp>
    </p:spTree>
    <p:extLst>
      <p:ext uri="{BB962C8B-B14F-4D97-AF65-F5344CB8AC3E}">
        <p14:creationId xmlns:p14="http://schemas.microsoft.com/office/powerpoint/2010/main" val="321451696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AF1966E-FD40-4A4A-B61B-C4DF7FA05F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BFA19-D45E-416B-A404-7AF2F3F2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8E0105E7-23DB-4CF2-8258-FF47C762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1129301-3879-15DF-EF21-85C2AF10F1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/>
          <a:p>
            <a:r>
              <a:rPr lang="de-DE" sz="4000" dirty="0"/>
              <a:t>Der Treibhauseffekt - Stationsarbeit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74B4F7D-14B2-478B-8BF5-01E4E0C5D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5895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pic>
        <p:nvPicPr>
          <p:cNvPr id="4" name="Grafik 3">
            <a:extLst>
              <a:ext uri="{FF2B5EF4-FFF2-40B4-BE49-F238E27FC236}">
                <a16:creationId xmlns:a16="http://schemas.microsoft.com/office/drawing/2014/main" id="{C393EA13-6E3A-6E47-92B8-55E9DA0C5A8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282"/>
          <a:stretch/>
        </p:blipFill>
        <p:spPr>
          <a:xfrm>
            <a:off x="586709" y="2076172"/>
            <a:ext cx="7316315" cy="4680592"/>
          </a:xfrm>
          <a:prstGeom prst="rect">
            <a:avLst/>
          </a:prstGeom>
        </p:spPr>
      </p:pic>
      <p:sp>
        <p:nvSpPr>
          <p:cNvPr id="6" name="Rechteck: abgerundete Ecken 5">
            <a:extLst>
              <a:ext uri="{FF2B5EF4-FFF2-40B4-BE49-F238E27FC236}">
                <a16:creationId xmlns:a16="http://schemas.microsoft.com/office/drawing/2014/main" id="{234786BD-CA14-AF61-5CEC-6ADCF42ADC5F}"/>
              </a:ext>
            </a:extLst>
          </p:cNvPr>
          <p:cNvSpPr/>
          <p:nvPr/>
        </p:nvSpPr>
        <p:spPr>
          <a:xfrm>
            <a:off x="1861452" y="3539774"/>
            <a:ext cx="1116000" cy="360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ysClr val="windowText" lastClr="000000"/>
                </a:solidFill>
              </a:rPr>
              <a:t>Station 1</a:t>
            </a:r>
          </a:p>
        </p:txBody>
      </p:sp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F5E8CC43-69A5-E8AB-F249-A1B36F56C814}"/>
              </a:ext>
            </a:extLst>
          </p:cNvPr>
          <p:cNvSpPr/>
          <p:nvPr/>
        </p:nvSpPr>
        <p:spPr>
          <a:xfrm>
            <a:off x="3903314" y="5123867"/>
            <a:ext cx="1116000" cy="360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ysClr val="windowText" lastClr="000000"/>
                </a:solidFill>
              </a:rPr>
              <a:t>Station 1</a:t>
            </a:r>
          </a:p>
        </p:txBody>
      </p:sp>
      <p:sp>
        <p:nvSpPr>
          <p:cNvPr id="9" name="Rechteck: abgerundete Ecken 8">
            <a:extLst>
              <a:ext uri="{FF2B5EF4-FFF2-40B4-BE49-F238E27FC236}">
                <a16:creationId xmlns:a16="http://schemas.microsoft.com/office/drawing/2014/main" id="{66DE6C74-712E-4F5B-0EB1-FBE6EF635727}"/>
              </a:ext>
            </a:extLst>
          </p:cNvPr>
          <p:cNvSpPr/>
          <p:nvPr/>
        </p:nvSpPr>
        <p:spPr>
          <a:xfrm>
            <a:off x="6008909" y="3359774"/>
            <a:ext cx="1116000" cy="360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ysClr val="windowText" lastClr="000000"/>
                </a:solidFill>
              </a:rPr>
              <a:t>Station 2</a:t>
            </a:r>
          </a:p>
        </p:txBody>
      </p:sp>
      <p:sp>
        <p:nvSpPr>
          <p:cNvPr id="11" name="Rechteck: abgerundete Ecken 10">
            <a:extLst>
              <a:ext uri="{FF2B5EF4-FFF2-40B4-BE49-F238E27FC236}">
                <a16:creationId xmlns:a16="http://schemas.microsoft.com/office/drawing/2014/main" id="{BC1F45F1-BC2F-F82E-09EF-74279AC7A8A9}"/>
              </a:ext>
            </a:extLst>
          </p:cNvPr>
          <p:cNvSpPr/>
          <p:nvPr/>
        </p:nvSpPr>
        <p:spPr>
          <a:xfrm>
            <a:off x="5187032" y="4686895"/>
            <a:ext cx="1116000" cy="360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ysClr val="windowText" lastClr="000000"/>
                </a:solidFill>
              </a:rPr>
              <a:t>Station 3</a:t>
            </a:r>
          </a:p>
        </p:txBody>
      </p:sp>
      <p:sp>
        <p:nvSpPr>
          <p:cNvPr id="15" name="Rechteck: abgerundete Ecken 14">
            <a:extLst>
              <a:ext uri="{FF2B5EF4-FFF2-40B4-BE49-F238E27FC236}">
                <a16:creationId xmlns:a16="http://schemas.microsoft.com/office/drawing/2014/main" id="{B1E101DF-B7B3-5BA1-88A7-B0D5F4FA5B67}"/>
              </a:ext>
            </a:extLst>
          </p:cNvPr>
          <p:cNvSpPr/>
          <p:nvPr/>
        </p:nvSpPr>
        <p:spPr>
          <a:xfrm>
            <a:off x="7345024" y="4943867"/>
            <a:ext cx="1116000" cy="360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ysClr val="windowText" lastClr="000000"/>
                </a:solidFill>
              </a:rPr>
              <a:t>Station 4</a:t>
            </a:r>
          </a:p>
        </p:txBody>
      </p:sp>
      <p:sp>
        <p:nvSpPr>
          <p:cNvPr id="16" name="Textfeld 15">
            <a:extLst>
              <a:ext uri="{FF2B5EF4-FFF2-40B4-BE49-F238E27FC236}">
                <a16:creationId xmlns:a16="http://schemas.microsoft.com/office/drawing/2014/main" id="{0A7275AC-136F-31A3-27C8-C1A45E24EC5A}"/>
              </a:ext>
            </a:extLst>
          </p:cNvPr>
          <p:cNvSpPr txBox="1"/>
          <p:nvPr/>
        </p:nvSpPr>
        <p:spPr>
          <a:xfrm>
            <a:off x="8981277" y="4479077"/>
            <a:ext cx="15744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/>
              <a:t>25min</a:t>
            </a:r>
          </a:p>
        </p:txBody>
      </p:sp>
      <p:pic>
        <p:nvPicPr>
          <p:cNvPr id="17" name="Grafik 16" descr="Sanduhr abgelaufen mit einfarbiger Füllung">
            <a:extLst>
              <a:ext uri="{FF2B5EF4-FFF2-40B4-BE49-F238E27FC236}">
                <a16:creationId xmlns:a16="http://schemas.microsoft.com/office/drawing/2014/main" id="{9C4112A7-65BB-115F-F709-77C1AF11AD1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9245998" y="3455820"/>
            <a:ext cx="1023257" cy="1023257"/>
          </a:xfrm>
          <a:prstGeom prst="rect">
            <a:avLst/>
          </a:prstGeom>
        </p:spPr>
      </p:pic>
      <p:sp>
        <p:nvSpPr>
          <p:cNvPr id="18" name="Rechteck: abgerundete Ecken 17">
            <a:extLst>
              <a:ext uri="{FF2B5EF4-FFF2-40B4-BE49-F238E27FC236}">
                <a16:creationId xmlns:a16="http://schemas.microsoft.com/office/drawing/2014/main" id="{8C08F8A6-8EAA-1EB1-7A31-C99B645208B7}"/>
              </a:ext>
            </a:extLst>
          </p:cNvPr>
          <p:cNvSpPr/>
          <p:nvPr/>
        </p:nvSpPr>
        <p:spPr>
          <a:xfrm>
            <a:off x="8981277" y="3194563"/>
            <a:ext cx="1574469" cy="222068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3" name="Rechteck: abgerundete Ecken 2">
            <a:extLst>
              <a:ext uri="{FF2B5EF4-FFF2-40B4-BE49-F238E27FC236}">
                <a16:creationId xmlns:a16="http://schemas.microsoft.com/office/drawing/2014/main" id="{5D208B4F-11AA-7BCB-9B85-FCC2EB1AF438}"/>
              </a:ext>
            </a:extLst>
          </p:cNvPr>
          <p:cNvSpPr/>
          <p:nvPr/>
        </p:nvSpPr>
        <p:spPr>
          <a:xfrm>
            <a:off x="1303452" y="5483867"/>
            <a:ext cx="1116000" cy="360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ysClr val="windowText" lastClr="000000"/>
                </a:solidFill>
              </a:rPr>
              <a:t>Station 5</a:t>
            </a:r>
          </a:p>
        </p:txBody>
      </p:sp>
      <p:sp>
        <p:nvSpPr>
          <p:cNvPr id="5" name="Rechteck: abgerundete Ecken 4">
            <a:extLst>
              <a:ext uri="{FF2B5EF4-FFF2-40B4-BE49-F238E27FC236}">
                <a16:creationId xmlns:a16="http://schemas.microsoft.com/office/drawing/2014/main" id="{8EA33F49-D5DB-AE1E-60D2-66D7AD19E8B5}"/>
              </a:ext>
            </a:extLst>
          </p:cNvPr>
          <p:cNvSpPr/>
          <p:nvPr/>
        </p:nvSpPr>
        <p:spPr>
          <a:xfrm>
            <a:off x="1303452" y="5949360"/>
            <a:ext cx="1116000" cy="360000"/>
          </a:xfrm>
          <a:prstGeom prst="round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dirty="0">
                <a:solidFill>
                  <a:sysClr val="windowText" lastClr="000000"/>
                </a:solidFill>
              </a:rPr>
              <a:t>Station 6</a:t>
            </a:r>
          </a:p>
        </p:txBody>
      </p:sp>
      <p:sp>
        <p:nvSpPr>
          <p:cNvPr id="13" name="Foliennummernplatzhalter 12">
            <a:extLst>
              <a:ext uri="{FF2B5EF4-FFF2-40B4-BE49-F238E27FC236}">
                <a16:creationId xmlns:a16="http://schemas.microsoft.com/office/drawing/2014/main" id="{0DF19A1F-709F-4356-0E3B-6D47DA4453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B126-C54D-4A21-9F40-43A6B530D19A}" type="slidenum">
              <a:rPr lang="de-DE" smtClean="0"/>
              <a:t>11</a:t>
            </a:fld>
            <a:endParaRPr lang="de-DE"/>
          </a:p>
        </p:txBody>
      </p:sp>
      <p:sp>
        <p:nvSpPr>
          <p:cNvPr id="19" name="Textfeld 3">
            <a:extLst>
              <a:ext uri="{FF2B5EF4-FFF2-40B4-BE49-F238E27FC236}">
                <a16:creationId xmlns:a16="http://schemas.microsoft.com/office/drawing/2014/main" id="{6EE5ABAC-98EC-780F-AD33-D01903C3AC70}"/>
              </a:ext>
            </a:extLst>
          </p:cNvPr>
          <p:cNvSpPr txBox="1"/>
          <p:nvPr/>
        </p:nvSpPr>
        <p:spPr>
          <a:xfrm rot="16200000">
            <a:off x="7338703" y="5979569"/>
            <a:ext cx="140564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200" dirty="0"/>
              <a:t>© </a:t>
            </a:r>
            <a:r>
              <a:rPr lang="de-DE" sz="1200" dirty="0" err="1"/>
              <a:t>Eilks</a:t>
            </a:r>
            <a:r>
              <a:rPr lang="de-DE" sz="1200" dirty="0"/>
              <a:t> et al., 2011</a:t>
            </a:r>
          </a:p>
        </p:txBody>
      </p:sp>
    </p:spTree>
    <p:extLst>
      <p:ext uri="{BB962C8B-B14F-4D97-AF65-F5344CB8AC3E}">
        <p14:creationId xmlns:p14="http://schemas.microsoft.com/office/powerpoint/2010/main" val="84682947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AF1966E-FD40-4A4A-B61B-C4DF7FA05F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BFA19-D45E-416B-A404-7AF2F3F2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8E0105E7-23DB-4CF2-8258-FF47C762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C5C0CE0-EFF5-7BD6-0802-7119B4E2E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/>
          <a:p>
            <a:r>
              <a:rPr lang="de-DE" sz="4000" dirty="0"/>
              <a:t>Ausblick nächste Woche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74B4F7D-14B2-478B-8BF5-01E4E0C5D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5895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B34EEEB-9AEF-4BF9-0613-5F8919C468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81942"/>
            <a:ext cx="10168128" cy="3827417"/>
          </a:xfrm>
        </p:spPr>
        <p:txBody>
          <a:bodyPr>
            <a:normAutofit/>
          </a:bodyPr>
          <a:lstStyle/>
          <a:p>
            <a:r>
              <a:rPr lang="de-DE" dirty="0"/>
              <a:t>Wie lässt sich der Klimawandel erklären?</a:t>
            </a:r>
          </a:p>
          <a:p>
            <a:pPr marL="457200" lvl="1" indent="0">
              <a:buNone/>
            </a:pPr>
            <a:endParaRPr lang="de-DE" dirty="0"/>
          </a:p>
          <a:p>
            <a:pPr lvl="1"/>
            <a:r>
              <a:rPr lang="de-DE" dirty="0"/>
              <a:t>Der Treibhauseffekt: Stationsarbeit</a:t>
            </a:r>
          </a:p>
          <a:p>
            <a:pPr lvl="1"/>
            <a:endParaRPr lang="de-DE" dirty="0"/>
          </a:p>
          <a:p>
            <a:pPr lvl="1"/>
            <a:r>
              <a:rPr lang="de-DE" dirty="0"/>
              <a:t>Sonnenstrahlung vs. </a:t>
            </a:r>
            <a:r>
              <a:rPr lang="de-DE"/>
              <a:t>Wärmestrahlung</a:t>
            </a:r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43094076-8772-F745-6915-424B14CD35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B126-C54D-4A21-9F40-43A6B530D19A}" type="slidenum">
              <a:rPr lang="de-DE" smtClean="0"/>
              <a:t>12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95934479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AF1966E-FD40-4A4A-B61B-C4DF7FA05F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BFA19-D45E-416B-A404-7AF2F3F2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8E0105E7-23DB-4CF2-8258-FF47C762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1129301-3879-15DF-EF21-85C2AF10F1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/>
          <a:p>
            <a:r>
              <a:rPr lang="de-DE" sz="4000" dirty="0"/>
              <a:t>Wiederholung: 4 Eigenschaften der Energie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74B4F7D-14B2-478B-8BF5-01E4E0C5D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5895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8F2717B-0686-0497-5679-98668041F3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81943"/>
            <a:ext cx="10168128" cy="36950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400" dirty="0"/>
              <a:t>4 Fragen zu den 4 Eigenschaften der Energie</a:t>
            </a:r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r>
              <a:rPr lang="de-DE" sz="2400" u="sng" dirty="0"/>
              <a:t>Ablauf:</a:t>
            </a:r>
            <a:endParaRPr lang="de-DE" sz="2400" dirty="0"/>
          </a:p>
          <a:p>
            <a:pPr marL="0" indent="0">
              <a:buNone/>
            </a:pPr>
            <a:r>
              <a:rPr lang="de-DE" sz="2400" dirty="0"/>
              <a:t>1 Minute „Murmelphase“ zu zweit</a:t>
            </a:r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r>
              <a:rPr lang="de-DE" sz="2400" dirty="0"/>
              <a:t>Dann gemeinsame Besprechung</a:t>
            </a:r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endParaRPr lang="de-DE" sz="240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F2CCCA59-B302-8C2E-B595-CBFB186E7A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B126-C54D-4A21-9F40-43A6B530D19A}" type="slidenum">
              <a:rPr lang="de-DE" smtClean="0"/>
              <a:t>2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254784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AF1966E-FD40-4A4A-B61B-C4DF7FA05F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BFA19-D45E-416B-A404-7AF2F3F2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8E0105E7-23DB-4CF2-8258-FF47C762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1129301-3879-15DF-EF21-85C2AF10F1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/>
          <a:p>
            <a:r>
              <a:rPr lang="de-DE" sz="4000" dirty="0"/>
              <a:t>Energieumwandlung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74B4F7D-14B2-478B-8BF5-01E4E0C5D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5895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8F2717B-0686-0497-5679-98668041F3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81943"/>
            <a:ext cx="10168128" cy="36950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400" dirty="0"/>
              <a:t>Welche Energieformen müssen in den Pfeilen stehen?</a:t>
            </a:r>
          </a:p>
          <a:p>
            <a:pPr marL="0" indent="0">
              <a:buNone/>
            </a:pPr>
            <a:endParaRPr lang="de-DE" sz="2400" dirty="0"/>
          </a:p>
          <a:p>
            <a:pPr marL="0" indent="0">
              <a:spcBef>
                <a:spcPts val="600"/>
              </a:spcBef>
              <a:buNone/>
            </a:pPr>
            <a:r>
              <a:rPr lang="de-DE" sz="2400" dirty="0"/>
              <a:t>1.</a:t>
            </a:r>
            <a:br>
              <a:rPr lang="de-DE" sz="2400" dirty="0"/>
            </a:br>
            <a:br>
              <a:rPr lang="de-DE" sz="2400" dirty="0"/>
            </a:br>
            <a:endParaRPr lang="de-DE" sz="2400" dirty="0"/>
          </a:p>
          <a:p>
            <a:pPr marL="0" indent="0">
              <a:spcAft>
                <a:spcPts val="600"/>
              </a:spcAft>
              <a:buNone/>
            </a:pPr>
            <a:r>
              <a:rPr lang="de-DE" sz="2400" dirty="0"/>
              <a:t>2. </a:t>
            </a:r>
          </a:p>
          <a:p>
            <a:pPr marL="0" indent="0">
              <a:spcAft>
                <a:spcPts val="600"/>
              </a:spcAft>
              <a:buNone/>
            </a:pPr>
            <a:endParaRPr lang="de-DE" sz="2400" dirty="0"/>
          </a:p>
          <a:p>
            <a:pPr marL="0" indent="0">
              <a:buNone/>
            </a:pPr>
            <a:r>
              <a:rPr lang="de-DE" sz="2400" dirty="0"/>
              <a:t>3. </a:t>
            </a:r>
          </a:p>
          <a:p>
            <a:pPr marL="0" indent="0">
              <a:buNone/>
            </a:pPr>
            <a:endParaRPr lang="de-DE" sz="2400" dirty="0"/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45A43347-AD80-AACD-1E8B-E80BAB5D06D3}"/>
              </a:ext>
            </a:extLst>
          </p:cNvPr>
          <p:cNvGrpSpPr/>
          <p:nvPr/>
        </p:nvGrpSpPr>
        <p:grpSpPr>
          <a:xfrm>
            <a:off x="3687208" y="3217596"/>
            <a:ext cx="1193226" cy="735111"/>
            <a:chOff x="7205387" y="967949"/>
            <a:chExt cx="1529504" cy="1147152"/>
          </a:xfrm>
        </p:grpSpPr>
        <p:sp>
          <p:nvSpPr>
            <p:cNvPr id="5" name="Rechteck: abgerundete Ecken 4">
              <a:extLst>
                <a:ext uri="{FF2B5EF4-FFF2-40B4-BE49-F238E27FC236}">
                  <a16:creationId xmlns:a16="http://schemas.microsoft.com/office/drawing/2014/main" id="{C845D969-5EF0-7C80-8507-9CD191C23704}"/>
                </a:ext>
              </a:extLst>
            </p:cNvPr>
            <p:cNvSpPr/>
            <p:nvPr/>
          </p:nvSpPr>
          <p:spPr>
            <a:xfrm>
              <a:off x="7205387" y="967949"/>
              <a:ext cx="1529504" cy="1147152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6" name="Rechteck: abgerundete Ecken 4">
              <a:extLst>
                <a:ext uri="{FF2B5EF4-FFF2-40B4-BE49-F238E27FC236}">
                  <a16:creationId xmlns:a16="http://schemas.microsoft.com/office/drawing/2014/main" id="{1732BCE3-1050-2F67-11CB-5B33BFE7C9F7}"/>
                </a:ext>
              </a:extLst>
            </p:cNvPr>
            <p:cNvSpPr txBox="1"/>
            <p:nvPr/>
          </p:nvSpPr>
          <p:spPr>
            <a:xfrm>
              <a:off x="7238986" y="1001548"/>
              <a:ext cx="1462306" cy="107995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2000" kern="1200" dirty="0"/>
                <a:t>Toaster</a:t>
              </a:r>
              <a:endParaRPr lang="de-DE" sz="2200" kern="1200" dirty="0"/>
            </a:p>
          </p:txBody>
        </p:sp>
      </p:grpSp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DA2E315C-8D88-9B7F-B31E-5539717FB6CF}"/>
              </a:ext>
            </a:extLst>
          </p:cNvPr>
          <p:cNvGrpSpPr/>
          <p:nvPr/>
        </p:nvGrpSpPr>
        <p:grpSpPr>
          <a:xfrm>
            <a:off x="2340366" y="3131702"/>
            <a:ext cx="1342379" cy="922772"/>
            <a:chOff x="1353816" y="1635128"/>
            <a:chExt cx="2139019" cy="1081081"/>
          </a:xfrm>
        </p:grpSpPr>
        <p:sp>
          <p:nvSpPr>
            <p:cNvPr id="9" name="Pfeil: nach rechts 8">
              <a:extLst>
                <a:ext uri="{FF2B5EF4-FFF2-40B4-BE49-F238E27FC236}">
                  <a16:creationId xmlns:a16="http://schemas.microsoft.com/office/drawing/2014/main" id="{801AA8B9-DF22-CC89-3182-9EBD17C5A1CF}"/>
                </a:ext>
              </a:extLst>
            </p:cNvPr>
            <p:cNvSpPr/>
            <p:nvPr/>
          </p:nvSpPr>
          <p:spPr>
            <a:xfrm>
              <a:off x="1438780" y="1635128"/>
              <a:ext cx="2054055" cy="1081081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11" name="Pfeil: nach rechts 4">
              <a:extLst>
                <a:ext uri="{FF2B5EF4-FFF2-40B4-BE49-F238E27FC236}">
                  <a16:creationId xmlns:a16="http://schemas.microsoft.com/office/drawing/2014/main" id="{94291427-6CCF-5EDA-E5B1-F61BCA4384F4}"/>
                </a:ext>
              </a:extLst>
            </p:cNvPr>
            <p:cNvSpPr txBox="1"/>
            <p:nvPr/>
          </p:nvSpPr>
          <p:spPr>
            <a:xfrm>
              <a:off x="1353816" y="1846262"/>
              <a:ext cx="1901899" cy="6486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de-DE" sz="1700" kern="1200" dirty="0"/>
            </a:p>
          </p:txBody>
        </p:sp>
      </p:grp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7CFD90EE-D034-6AC3-B6A3-62F2E697C31D}"/>
              </a:ext>
            </a:extLst>
          </p:cNvPr>
          <p:cNvGrpSpPr/>
          <p:nvPr/>
        </p:nvGrpSpPr>
        <p:grpSpPr>
          <a:xfrm>
            <a:off x="4854222" y="3123765"/>
            <a:ext cx="1342379" cy="922772"/>
            <a:chOff x="1353816" y="1635128"/>
            <a:chExt cx="2139019" cy="1081081"/>
          </a:xfrm>
        </p:grpSpPr>
        <p:sp>
          <p:nvSpPr>
            <p:cNvPr id="15" name="Pfeil: nach rechts 14">
              <a:extLst>
                <a:ext uri="{FF2B5EF4-FFF2-40B4-BE49-F238E27FC236}">
                  <a16:creationId xmlns:a16="http://schemas.microsoft.com/office/drawing/2014/main" id="{1DFE695A-5446-DE4D-4E19-1F1ED09BFDE0}"/>
                </a:ext>
              </a:extLst>
            </p:cNvPr>
            <p:cNvSpPr/>
            <p:nvPr/>
          </p:nvSpPr>
          <p:spPr>
            <a:xfrm>
              <a:off x="1438780" y="1635128"/>
              <a:ext cx="2054055" cy="1081081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16" name="Pfeil: nach rechts 4">
              <a:extLst>
                <a:ext uri="{FF2B5EF4-FFF2-40B4-BE49-F238E27FC236}">
                  <a16:creationId xmlns:a16="http://schemas.microsoft.com/office/drawing/2014/main" id="{00C20DC4-5780-EC96-E013-B68891C3D82E}"/>
                </a:ext>
              </a:extLst>
            </p:cNvPr>
            <p:cNvSpPr txBox="1"/>
            <p:nvPr/>
          </p:nvSpPr>
          <p:spPr>
            <a:xfrm>
              <a:off x="1353816" y="1846262"/>
              <a:ext cx="1901899" cy="6486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de-DE" sz="1700" kern="1200" dirty="0"/>
            </a:p>
          </p:txBody>
        </p:sp>
      </p:grpSp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AB027E08-9FE0-CAEC-7CF7-5AE135BDE132}"/>
              </a:ext>
            </a:extLst>
          </p:cNvPr>
          <p:cNvGrpSpPr/>
          <p:nvPr/>
        </p:nvGrpSpPr>
        <p:grpSpPr>
          <a:xfrm>
            <a:off x="3687207" y="5324304"/>
            <a:ext cx="1439157" cy="735111"/>
            <a:chOff x="7205387" y="967949"/>
            <a:chExt cx="1529504" cy="1147152"/>
          </a:xfrm>
        </p:grpSpPr>
        <p:sp>
          <p:nvSpPr>
            <p:cNvPr id="27" name="Rechteck: abgerundete Ecken 26">
              <a:extLst>
                <a:ext uri="{FF2B5EF4-FFF2-40B4-BE49-F238E27FC236}">
                  <a16:creationId xmlns:a16="http://schemas.microsoft.com/office/drawing/2014/main" id="{1383DCB0-0EEF-BEAA-1F23-4C8C90475985}"/>
                </a:ext>
              </a:extLst>
            </p:cNvPr>
            <p:cNvSpPr/>
            <p:nvPr/>
          </p:nvSpPr>
          <p:spPr>
            <a:xfrm>
              <a:off x="7205387" y="967949"/>
              <a:ext cx="1529504" cy="1147152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28" name="Rechteck: abgerundete Ecken 4">
              <a:extLst>
                <a:ext uri="{FF2B5EF4-FFF2-40B4-BE49-F238E27FC236}">
                  <a16:creationId xmlns:a16="http://schemas.microsoft.com/office/drawing/2014/main" id="{5DDB8C94-AC9B-1229-58FD-1BBD4429DAB4}"/>
                </a:ext>
              </a:extLst>
            </p:cNvPr>
            <p:cNvSpPr txBox="1"/>
            <p:nvPr/>
          </p:nvSpPr>
          <p:spPr>
            <a:xfrm>
              <a:off x="7238986" y="1001548"/>
              <a:ext cx="1462306" cy="107995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2000" kern="1200" dirty="0"/>
                <a:t>Laufender Mensch</a:t>
              </a:r>
              <a:endParaRPr lang="de-DE" sz="2200" kern="1200" dirty="0"/>
            </a:p>
          </p:txBody>
        </p:sp>
      </p:grpSp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FF80B1D1-4F7F-9520-B894-27A8B83E6829}"/>
              </a:ext>
            </a:extLst>
          </p:cNvPr>
          <p:cNvGrpSpPr/>
          <p:nvPr/>
        </p:nvGrpSpPr>
        <p:grpSpPr>
          <a:xfrm>
            <a:off x="2340366" y="5238410"/>
            <a:ext cx="1342379" cy="922772"/>
            <a:chOff x="1353816" y="1635128"/>
            <a:chExt cx="2139019" cy="1081081"/>
          </a:xfrm>
        </p:grpSpPr>
        <p:sp>
          <p:nvSpPr>
            <p:cNvPr id="30" name="Pfeil: nach rechts 29">
              <a:extLst>
                <a:ext uri="{FF2B5EF4-FFF2-40B4-BE49-F238E27FC236}">
                  <a16:creationId xmlns:a16="http://schemas.microsoft.com/office/drawing/2014/main" id="{70DC58A7-8CB9-F209-742B-A1A81E65A85F}"/>
                </a:ext>
              </a:extLst>
            </p:cNvPr>
            <p:cNvSpPr/>
            <p:nvPr/>
          </p:nvSpPr>
          <p:spPr>
            <a:xfrm>
              <a:off x="1438780" y="1635128"/>
              <a:ext cx="2054055" cy="1081081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31" name="Pfeil: nach rechts 4">
              <a:extLst>
                <a:ext uri="{FF2B5EF4-FFF2-40B4-BE49-F238E27FC236}">
                  <a16:creationId xmlns:a16="http://schemas.microsoft.com/office/drawing/2014/main" id="{2E884BF2-47A3-3934-6BB1-D32E9FFDE4EE}"/>
                </a:ext>
              </a:extLst>
            </p:cNvPr>
            <p:cNvSpPr txBox="1"/>
            <p:nvPr/>
          </p:nvSpPr>
          <p:spPr>
            <a:xfrm>
              <a:off x="1353816" y="1846262"/>
              <a:ext cx="1901899" cy="6486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de-DE" sz="1700" kern="1200" dirty="0"/>
            </a:p>
          </p:txBody>
        </p:sp>
      </p:grpSp>
      <p:grpSp>
        <p:nvGrpSpPr>
          <p:cNvPr id="32" name="Gruppieren 31">
            <a:extLst>
              <a:ext uri="{FF2B5EF4-FFF2-40B4-BE49-F238E27FC236}">
                <a16:creationId xmlns:a16="http://schemas.microsoft.com/office/drawing/2014/main" id="{C128697A-322A-F39A-5266-184EBCE0BA7B}"/>
              </a:ext>
            </a:extLst>
          </p:cNvPr>
          <p:cNvGrpSpPr/>
          <p:nvPr/>
        </p:nvGrpSpPr>
        <p:grpSpPr>
          <a:xfrm>
            <a:off x="5126365" y="5230473"/>
            <a:ext cx="1342379" cy="922772"/>
            <a:chOff x="1353816" y="1635128"/>
            <a:chExt cx="2139019" cy="1081081"/>
          </a:xfrm>
        </p:grpSpPr>
        <p:sp>
          <p:nvSpPr>
            <p:cNvPr id="33" name="Pfeil: nach rechts 32">
              <a:extLst>
                <a:ext uri="{FF2B5EF4-FFF2-40B4-BE49-F238E27FC236}">
                  <a16:creationId xmlns:a16="http://schemas.microsoft.com/office/drawing/2014/main" id="{79421B74-FDF5-EA22-A32B-89A8FD436FCD}"/>
                </a:ext>
              </a:extLst>
            </p:cNvPr>
            <p:cNvSpPr/>
            <p:nvPr/>
          </p:nvSpPr>
          <p:spPr>
            <a:xfrm>
              <a:off x="1438780" y="1635128"/>
              <a:ext cx="2054055" cy="1081081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34" name="Pfeil: nach rechts 4">
              <a:extLst>
                <a:ext uri="{FF2B5EF4-FFF2-40B4-BE49-F238E27FC236}">
                  <a16:creationId xmlns:a16="http://schemas.microsoft.com/office/drawing/2014/main" id="{23F17D26-8DCC-0C33-1F25-279E35B0D1A5}"/>
                </a:ext>
              </a:extLst>
            </p:cNvPr>
            <p:cNvSpPr txBox="1"/>
            <p:nvPr/>
          </p:nvSpPr>
          <p:spPr>
            <a:xfrm>
              <a:off x="1353816" y="1846262"/>
              <a:ext cx="1901899" cy="6486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de-DE" sz="1700" kern="1200" dirty="0"/>
            </a:p>
          </p:txBody>
        </p:sp>
      </p:grpSp>
      <p:grpSp>
        <p:nvGrpSpPr>
          <p:cNvPr id="35" name="Gruppieren 34">
            <a:extLst>
              <a:ext uri="{FF2B5EF4-FFF2-40B4-BE49-F238E27FC236}">
                <a16:creationId xmlns:a16="http://schemas.microsoft.com/office/drawing/2014/main" id="{0C2EC4F1-B59B-4CD2-547F-253E840E6C82}"/>
              </a:ext>
            </a:extLst>
          </p:cNvPr>
          <p:cNvGrpSpPr/>
          <p:nvPr/>
        </p:nvGrpSpPr>
        <p:grpSpPr>
          <a:xfrm>
            <a:off x="3687208" y="4252541"/>
            <a:ext cx="1427164" cy="735111"/>
            <a:chOff x="7205387" y="967949"/>
            <a:chExt cx="1529504" cy="1147152"/>
          </a:xfrm>
        </p:grpSpPr>
        <p:sp>
          <p:nvSpPr>
            <p:cNvPr id="36" name="Rechteck: abgerundete Ecken 35">
              <a:extLst>
                <a:ext uri="{FF2B5EF4-FFF2-40B4-BE49-F238E27FC236}">
                  <a16:creationId xmlns:a16="http://schemas.microsoft.com/office/drawing/2014/main" id="{644CBDD1-92A8-94D5-A0EB-D9C81B66F673}"/>
                </a:ext>
              </a:extLst>
            </p:cNvPr>
            <p:cNvSpPr/>
            <p:nvPr/>
          </p:nvSpPr>
          <p:spPr>
            <a:xfrm>
              <a:off x="7205387" y="967949"/>
              <a:ext cx="1529504" cy="1147152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37" name="Rechteck: abgerundete Ecken 4">
              <a:extLst>
                <a:ext uri="{FF2B5EF4-FFF2-40B4-BE49-F238E27FC236}">
                  <a16:creationId xmlns:a16="http://schemas.microsoft.com/office/drawing/2014/main" id="{2A0C2A2D-B560-A370-6090-CF2A45E4656F}"/>
                </a:ext>
              </a:extLst>
            </p:cNvPr>
            <p:cNvSpPr txBox="1"/>
            <p:nvPr/>
          </p:nvSpPr>
          <p:spPr>
            <a:xfrm>
              <a:off x="7238986" y="1001548"/>
              <a:ext cx="1462306" cy="107995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2200" dirty="0"/>
                <a:t>Solarzelle</a:t>
              </a:r>
              <a:endParaRPr lang="de-DE" sz="2200" kern="1200" dirty="0"/>
            </a:p>
          </p:txBody>
        </p:sp>
      </p:grpSp>
      <p:grpSp>
        <p:nvGrpSpPr>
          <p:cNvPr id="38" name="Gruppieren 37">
            <a:extLst>
              <a:ext uri="{FF2B5EF4-FFF2-40B4-BE49-F238E27FC236}">
                <a16:creationId xmlns:a16="http://schemas.microsoft.com/office/drawing/2014/main" id="{1EE78588-B92D-5302-2022-936785C13053}"/>
              </a:ext>
            </a:extLst>
          </p:cNvPr>
          <p:cNvGrpSpPr/>
          <p:nvPr/>
        </p:nvGrpSpPr>
        <p:grpSpPr>
          <a:xfrm>
            <a:off x="2340366" y="4166647"/>
            <a:ext cx="1342379" cy="922772"/>
            <a:chOff x="1353816" y="1635128"/>
            <a:chExt cx="2139019" cy="1081081"/>
          </a:xfrm>
        </p:grpSpPr>
        <p:sp>
          <p:nvSpPr>
            <p:cNvPr id="39" name="Pfeil: nach rechts 38">
              <a:extLst>
                <a:ext uri="{FF2B5EF4-FFF2-40B4-BE49-F238E27FC236}">
                  <a16:creationId xmlns:a16="http://schemas.microsoft.com/office/drawing/2014/main" id="{34D65CEB-23F2-D041-B90B-D6C50DC90197}"/>
                </a:ext>
              </a:extLst>
            </p:cNvPr>
            <p:cNvSpPr/>
            <p:nvPr/>
          </p:nvSpPr>
          <p:spPr>
            <a:xfrm>
              <a:off x="1438780" y="1635128"/>
              <a:ext cx="2054055" cy="1081081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40" name="Pfeil: nach rechts 4">
              <a:extLst>
                <a:ext uri="{FF2B5EF4-FFF2-40B4-BE49-F238E27FC236}">
                  <a16:creationId xmlns:a16="http://schemas.microsoft.com/office/drawing/2014/main" id="{F20B7D98-0536-B2DE-1028-C3487DC9D7BC}"/>
                </a:ext>
              </a:extLst>
            </p:cNvPr>
            <p:cNvSpPr txBox="1"/>
            <p:nvPr/>
          </p:nvSpPr>
          <p:spPr>
            <a:xfrm>
              <a:off x="1353816" y="1846262"/>
              <a:ext cx="1901899" cy="6486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de-DE" sz="1700" kern="1200" dirty="0"/>
            </a:p>
          </p:txBody>
        </p:sp>
      </p:grpSp>
      <p:grpSp>
        <p:nvGrpSpPr>
          <p:cNvPr id="41" name="Gruppieren 40">
            <a:extLst>
              <a:ext uri="{FF2B5EF4-FFF2-40B4-BE49-F238E27FC236}">
                <a16:creationId xmlns:a16="http://schemas.microsoft.com/office/drawing/2014/main" id="{E7CF78EE-175C-CD83-3E45-937193F71E12}"/>
              </a:ext>
            </a:extLst>
          </p:cNvPr>
          <p:cNvGrpSpPr/>
          <p:nvPr/>
        </p:nvGrpSpPr>
        <p:grpSpPr>
          <a:xfrm>
            <a:off x="5115480" y="4158710"/>
            <a:ext cx="1342379" cy="922772"/>
            <a:chOff x="1353816" y="1635128"/>
            <a:chExt cx="2139019" cy="1081081"/>
          </a:xfrm>
        </p:grpSpPr>
        <p:sp>
          <p:nvSpPr>
            <p:cNvPr id="42" name="Pfeil: nach rechts 41">
              <a:extLst>
                <a:ext uri="{FF2B5EF4-FFF2-40B4-BE49-F238E27FC236}">
                  <a16:creationId xmlns:a16="http://schemas.microsoft.com/office/drawing/2014/main" id="{9989266C-34F2-4042-75B8-DD680FB98A51}"/>
                </a:ext>
              </a:extLst>
            </p:cNvPr>
            <p:cNvSpPr/>
            <p:nvPr/>
          </p:nvSpPr>
          <p:spPr>
            <a:xfrm>
              <a:off x="1438780" y="1635128"/>
              <a:ext cx="2054055" cy="1081081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43" name="Pfeil: nach rechts 4">
              <a:extLst>
                <a:ext uri="{FF2B5EF4-FFF2-40B4-BE49-F238E27FC236}">
                  <a16:creationId xmlns:a16="http://schemas.microsoft.com/office/drawing/2014/main" id="{8D6A7314-FB4E-B805-FCC5-FD3F934444DA}"/>
                </a:ext>
              </a:extLst>
            </p:cNvPr>
            <p:cNvSpPr txBox="1"/>
            <p:nvPr/>
          </p:nvSpPr>
          <p:spPr>
            <a:xfrm>
              <a:off x="1353816" y="1846262"/>
              <a:ext cx="1901899" cy="6486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de-DE" sz="1700" kern="1200" dirty="0"/>
            </a:p>
          </p:txBody>
        </p:sp>
      </p:grpSp>
      <p:pic>
        <p:nvPicPr>
          <p:cNvPr id="44" name="Grafik 43" descr="Sternschnuppe Silhouette">
            <a:extLst>
              <a:ext uri="{FF2B5EF4-FFF2-40B4-BE49-F238E27FC236}">
                <a16:creationId xmlns:a16="http://schemas.microsoft.com/office/drawing/2014/main" id="{CA3C5CAD-26E3-66EA-77EF-0E43EF11A120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5568" y="5120077"/>
            <a:ext cx="720000" cy="720000"/>
          </a:xfrm>
          <a:prstGeom prst="rect">
            <a:avLst/>
          </a:prstGeom>
        </p:spPr>
      </p:pic>
      <p:pic>
        <p:nvPicPr>
          <p:cNvPr id="17" name="Grafik 16" descr="Ein Bild, das Text, Diagramm, Origami enthält.&#10;&#10;Automatisch generierte Beschreibung">
            <a:extLst>
              <a:ext uri="{FF2B5EF4-FFF2-40B4-BE49-F238E27FC236}">
                <a16:creationId xmlns:a16="http://schemas.microsoft.com/office/drawing/2014/main" id="{E3FC9158-A958-A0EA-63DC-F824056A7A1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34439" y="3218958"/>
            <a:ext cx="4728536" cy="2818927"/>
          </a:xfrm>
          <a:prstGeom prst="rect">
            <a:avLst/>
          </a:prstGeom>
        </p:spPr>
      </p:pic>
      <p:sp>
        <p:nvSpPr>
          <p:cNvPr id="18" name="Foliennummernplatzhalter 17">
            <a:extLst>
              <a:ext uri="{FF2B5EF4-FFF2-40B4-BE49-F238E27FC236}">
                <a16:creationId xmlns:a16="http://schemas.microsoft.com/office/drawing/2014/main" id="{07CF49CE-4318-E601-9FDC-36296C7861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B126-C54D-4A21-9F40-43A6B530D19A}" type="slidenum">
              <a:rPr lang="de-DE" smtClean="0"/>
              <a:t>3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756514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AF1966E-FD40-4A4A-B61B-C4DF7FA05F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BFA19-D45E-416B-A404-7AF2F3F2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8E0105E7-23DB-4CF2-8258-FF47C762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1129301-3879-15DF-EF21-85C2AF10F1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/>
          <a:p>
            <a:r>
              <a:rPr lang="de-DE" sz="4000" dirty="0"/>
              <a:t>Energieübertragung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74B4F7D-14B2-478B-8BF5-01E4E0C5D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5895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8F2717B-0686-0497-5679-98668041F3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81943"/>
            <a:ext cx="10168128" cy="36950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400" dirty="0"/>
              <a:t>Welche Systeme könnten in den Kästen stehen?</a:t>
            </a:r>
          </a:p>
          <a:p>
            <a:pPr marL="0" indent="0">
              <a:buNone/>
            </a:pPr>
            <a:endParaRPr lang="de-DE" sz="2400" dirty="0"/>
          </a:p>
          <a:p>
            <a:pPr marL="0" indent="0">
              <a:spcBef>
                <a:spcPts val="600"/>
              </a:spcBef>
              <a:buNone/>
            </a:pPr>
            <a:r>
              <a:rPr lang="de-DE" sz="2400" dirty="0"/>
              <a:t>1.</a:t>
            </a:r>
            <a:br>
              <a:rPr lang="de-DE" sz="2400" dirty="0"/>
            </a:br>
            <a:br>
              <a:rPr lang="de-DE" sz="2400" dirty="0"/>
            </a:br>
            <a:endParaRPr lang="de-DE" sz="2400" dirty="0"/>
          </a:p>
          <a:p>
            <a:pPr marL="0" indent="0">
              <a:spcAft>
                <a:spcPts val="600"/>
              </a:spcAft>
              <a:buNone/>
            </a:pPr>
            <a:r>
              <a:rPr lang="de-DE" sz="2400" dirty="0"/>
              <a:t>2. </a:t>
            </a:r>
          </a:p>
          <a:p>
            <a:pPr marL="0" indent="0">
              <a:spcAft>
                <a:spcPts val="600"/>
              </a:spcAft>
              <a:buNone/>
            </a:pPr>
            <a:endParaRPr lang="de-DE" sz="2400" dirty="0"/>
          </a:p>
          <a:p>
            <a:pPr marL="0" indent="0">
              <a:buNone/>
            </a:pPr>
            <a:r>
              <a:rPr lang="de-DE" sz="2400" dirty="0"/>
              <a:t>3. </a:t>
            </a:r>
          </a:p>
          <a:p>
            <a:pPr marL="0" indent="0">
              <a:buNone/>
            </a:pPr>
            <a:endParaRPr lang="de-DE" sz="2400" dirty="0"/>
          </a:p>
        </p:txBody>
      </p:sp>
      <p:grpSp>
        <p:nvGrpSpPr>
          <p:cNvPr id="4" name="Gruppieren 3">
            <a:extLst>
              <a:ext uri="{FF2B5EF4-FFF2-40B4-BE49-F238E27FC236}">
                <a16:creationId xmlns:a16="http://schemas.microsoft.com/office/drawing/2014/main" id="{45A43347-AD80-AACD-1E8B-E80BAB5D06D3}"/>
              </a:ext>
            </a:extLst>
          </p:cNvPr>
          <p:cNvGrpSpPr/>
          <p:nvPr/>
        </p:nvGrpSpPr>
        <p:grpSpPr>
          <a:xfrm>
            <a:off x="1913383" y="3238781"/>
            <a:ext cx="1193226" cy="735111"/>
            <a:chOff x="7205387" y="967949"/>
            <a:chExt cx="1529504" cy="1147152"/>
          </a:xfrm>
        </p:grpSpPr>
        <p:sp>
          <p:nvSpPr>
            <p:cNvPr id="5" name="Rechteck: abgerundete Ecken 4">
              <a:extLst>
                <a:ext uri="{FF2B5EF4-FFF2-40B4-BE49-F238E27FC236}">
                  <a16:creationId xmlns:a16="http://schemas.microsoft.com/office/drawing/2014/main" id="{C845D969-5EF0-7C80-8507-9CD191C23704}"/>
                </a:ext>
              </a:extLst>
            </p:cNvPr>
            <p:cNvSpPr/>
            <p:nvPr/>
          </p:nvSpPr>
          <p:spPr>
            <a:xfrm>
              <a:off x="7205387" y="967949"/>
              <a:ext cx="1529504" cy="1147152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6" name="Rechteck: abgerundete Ecken 4">
              <a:extLst>
                <a:ext uri="{FF2B5EF4-FFF2-40B4-BE49-F238E27FC236}">
                  <a16:creationId xmlns:a16="http://schemas.microsoft.com/office/drawing/2014/main" id="{1732BCE3-1050-2F67-11CB-5B33BFE7C9F7}"/>
                </a:ext>
              </a:extLst>
            </p:cNvPr>
            <p:cNvSpPr txBox="1"/>
            <p:nvPr/>
          </p:nvSpPr>
          <p:spPr>
            <a:xfrm>
              <a:off x="7238986" y="1001548"/>
              <a:ext cx="1462306" cy="107995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de-DE" sz="2200" kern="1200" dirty="0"/>
            </a:p>
          </p:txBody>
        </p:sp>
      </p:grpSp>
      <p:grpSp>
        <p:nvGrpSpPr>
          <p:cNvPr id="13" name="Gruppieren 12">
            <a:extLst>
              <a:ext uri="{FF2B5EF4-FFF2-40B4-BE49-F238E27FC236}">
                <a16:creationId xmlns:a16="http://schemas.microsoft.com/office/drawing/2014/main" id="{7CFD90EE-D034-6AC3-B6A3-62F2E697C31D}"/>
              </a:ext>
            </a:extLst>
          </p:cNvPr>
          <p:cNvGrpSpPr/>
          <p:nvPr/>
        </p:nvGrpSpPr>
        <p:grpSpPr>
          <a:xfrm>
            <a:off x="3025728" y="3144950"/>
            <a:ext cx="2223574" cy="922772"/>
            <a:chOff x="1353816" y="1635128"/>
            <a:chExt cx="2139019" cy="1081081"/>
          </a:xfrm>
        </p:grpSpPr>
        <p:sp>
          <p:nvSpPr>
            <p:cNvPr id="15" name="Pfeil: nach rechts 14">
              <a:extLst>
                <a:ext uri="{FF2B5EF4-FFF2-40B4-BE49-F238E27FC236}">
                  <a16:creationId xmlns:a16="http://schemas.microsoft.com/office/drawing/2014/main" id="{1DFE695A-5446-DE4D-4E19-1F1ED09BFDE0}"/>
                </a:ext>
              </a:extLst>
            </p:cNvPr>
            <p:cNvSpPr/>
            <p:nvPr/>
          </p:nvSpPr>
          <p:spPr>
            <a:xfrm>
              <a:off x="1438780" y="1635128"/>
              <a:ext cx="2054055" cy="1081081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16" name="Pfeil: nach rechts 4">
              <a:extLst>
                <a:ext uri="{FF2B5EF4-FFF2-40B4-BE49-F238E27FC236}">
                  <a16:creationId xmlns:a16="http://schemas.microsoft.com/office/drawing/2014/main" id="{00C20DC4-5780-EC96-E013-B68891C3D82E}"/>
                </a:ext>
              </a:extLst>
            </p:cNvPr>
            <p:cNvSpPr txBox="1"/>
            <p:nvPr/>
          </p:nvSpPr>
          <p:spPr>
            <a:xfrm>
              <a:off x="1353816" y="1846262"/>
              <a:ext cx="1901899" cy="6486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1700" kern="1200" dirty="0"/>
                <a:t>Strahlungsenergie</a:t>
              </a:r>
            </a:p>
          </p:txBody>
        </p:sp>
      </p:grpSp>
      <p:grpSp>
        <p:nvGrpSpPr>
          <p:cNvPr id="17" name="Gruppieren 16">
            <a:extLst>
              <a:ext uri="{FF2B5EF4-FFF2-40B4-BE49-F238E27FC236}">
                <a16:creationId xmlns:a16="http://schemas.microsoft.com/office/drawing/2014/main" id="{01A63998-54DB-A85B-8370-4B8A7A329232}"/>
              </a:ext>
            </a:extLst>
          </p:cNvPr>
          <p:cNvGrpSpPr/>
          <p:nvPr/>
        </p:nvGrpSpPr>
        <p:grpSpPr>
          <a:xfrm>
            <a:off x="5263939" y="3260312"/>
            <a:ext cx="1193226" cy="735111"/>
            <a:chOff x="7205387" y="967949"/>
            <a:chExt cx="1529504" cy="1147152"/>
          </a:xfrm>
        </p:grpSpPr>
        <p:sp>
          <p:nvSpPr>
            <p:cNvPr id="18" name="Rechteck: abgerundete Ecken 17">
              <a:extLst>
                <a:ext uri="{FF2B5EF4-FFF2-40B4-BE49-F238E27FC236}">
                  <a16:creationId xmlns:a16="http://schemas.microsoft.com/office/drawing/2014/main" id="{E0011AD7-75F6-379B-4892-46E0A06BF2B5}"/>
                </a:ext>
              </a:extLst>
            </p:cNvPr>
            <p:cNvSpPr/>
            <p:nvPr/>
          </p:nvSpPr>
          <p:spPr>
            <a:xfrm>
              <a:off x="7205387" y="967949"/>
              <a:ext cx="1529504" cy="1147152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19" name="Rechteck: abgerundete Ecken 4">
              <a:extLst>
                <a:ext uri="{FF2B5EF4-FFF2-40B4-BE49-F238E27FC236}">
                  <a16:creationId xmlns:a16="http://schemas.microsoft.com/office/drawing/2014/main" id="{9FBEE26E-7215-EDB4-923A-7A4F358C1CF2}"/>
                </a:ext>
              </a:extLst>
            </p:cNvPr>
            <p:cNvSpPr txBox="1"/>
            <p:nvPr/>
          </p:nvSpPr>
          <p:spPr>
            <a:xfrm>
              <a:off x="7238986" y="1001548"/>
              <a:ext cx="1462306" cy="107995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de-DE" sz="2200" kern="1200" dirty="0"/>
            </a:p>
          </p:txBody>
        </p:sp>
      </p:grpSp>
      <p:grpSp>
        <p:nvGrpSpPr>
          <p:cNvPr id="20" name="Gruppieren 19">
            <a:extLst>
              <a:ext uri="{FF2B5EF4-FFF2-40B4-BE49-F238E27FC236}">
                <a16:creationId xmlns:a16="http://schemas.microsoft.com/office/drawing/2014/main" id="{EA17D2ED-80A8-24DA-2EB4-85EA2C50D3AF}"/>
              </a:ext>
            </a:extLst>
          </p:cNvPr>
          <p:cNvGrpSpPr/>
          <p:nvPr/>
        </p:nvGrpSpPr>
        <p:grpSpPr>
          <a:xfrm>
            <a:off x="1913383" y="4293400"/>
            <a:ext cx="1193226" cy="735111"/>
            <a:chOff x="7205387" y="967949"/>
            <a:chExt cx="1529504" cy="1147152"/>
          </a:xfrm>
        </p:grpSpPr>
        <p:sp>
          <p:nvSpPr>
            <p:cNvPr id="21" name="Rechteck: abgerundete Ecken 20">
              <a:extLst>
                <a:ext uri="{FF2B5EF4-FFF2-40B4-BE49-F238E27FC236}">
                  <a16:creationId xmlns:a16="http://schemas.microsoft.com/office/drawing/2014/main" id="{04BAE6B6-77AF-5E6B-701E-48C862752FF7}"/>
                </a:ext>
              </a:extLst>
            </p:cNvPr>
            <p:cNvSpPr/>
            <p:nvPr/>
          </p:nvSpPr>
          <p:spPr>
            <a:xfrm>
              <a:off x="7205387" y="967949"/>
              <a:ext cx="1529504" cy="1147152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22" name="Rechteck: abgerundete Ecken 4">
              <a:extLst>
                <a:ext uri="{FF2B5EF4-FFF2-40B4-BE49-F238E27FC236}">
                  <a16:creationId xmlns:a16="http://schemas.microsoft.com/office/drawing/2014/main" id="{CE2E323E-E64A-FF3C-67D3-22A9C297B60E}"/>
                </a:ext>
              </a:extLst>
            </p:cNvPr>
            <p:cNvSpPr txBox="1"/>
            <p:nvPr/>
          </p:nvSpPr>
          <p:spPr>
            <a:xfrm>
              <a:off x="7238986" y="1001548"/>
              <a:ext cx="1462306" cy="107995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de-DE" sz="2200" kern="1200" dirty="0"/>
            </a:p>
          </p:txBody>
        </p:sp>
      </p:grp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51990BB7-7F6F-56D3-3955-0241D80A6E4B}"/>
              </a:ext>
            </a:extLst>
          </p:cNvPr>
          <p:cNvGrpSpPr/>
          <p:nvPr/>
        </p:nvGrpSpPr>
        <p:grpSpPr>
          <a:xfrm>
            <a:off x="3025728" y="4199569"/>
            <a:ext cx="2223574" cy="922772"/>
            <a:chOff x="1353816" y="1635128"/>
            <a:chExt cx="2139019" cy="1081081"/>
          </a:xfrm>
        </p:grpSpPr>
        <p:sp>
          <p:nvSpPr>
            <p:cNvPr id="24" name="Pfeil: nach rechts 23">
              <a:extLst>
                <a:ext uri="{FF2B5EF4-FFF2-40B4-BE49-F238E27FC236}">
                  <a16:creationId xmlns:a16="http://schemas.microsoft.com/office/drawing/2014/main" id="{0725FDD5-F974-8AAA-9742-34A7F516FDB2}"/>
                </a:ext>
              </a:extLst>
            </p:cNvPr>
            <p:cNvSpPr/>
            <p:nvPr/>
          </p:nvSpPr>
          <p:spPr>
            <a:xfrm>
              <a:off x="1438780" y="1635128"/>
              <a:ext cx="2054055" cy="1081081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25" name="Pfeil: nach rechts 4">
              <a:extLst>
                <a:ext uri="{FF2B5EF4-FFF2-40B4-BE49-F238E27FC236}">
                  <a16:creationId xmlns:a16="http://schemas.microsoft.com/office/drawing/2014/main" id="{A8322DE1-DC82-05AD-6018-1EF51A742A31}"/>
                </a:ext>
              </a:extLst>
            </p:cNvPr>
            <p:cNvSpPr txBox="1"/>
            <p:nvPr/>
          </p:nvSpPr>
          <p:spPr>
            <a:xfrm>
              <a:off x="1353816" y="1846262"/>
              <a:ext cx="1901899" cy="6486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1700" dirty="0"/>
                <a:t>elektrische Energie</a:t>
              </a:r>
              <a:endParaRPr lang="de-DE" sz="1700" kern="1200" dirty="0"/>
            </a:p>
          </p:txBody>
        </p:sp>
      </p:grpSp>
      <p:grpSp>
        <p:nvGrpSpPr>
          <p:cNvPr id="44" name="Gruppieren 43">
            <a:extLst>
              <a:ext uri="{FF2B5EF4-FFF2-40B4-BE49-F238E27FC236}">
                <a16:creationId xmlns:a16="http://schemas.microsoft.com/office/drawing/2014/main" id="{885656C2-E655-AE57-D3CB-0193032473D7}"/>
              </a:ext>
            </a:extLst>
          </p:cNvPr>
          <p:cNvGrpSpPr/>
          <p:nvPr/>
        </p:nvGrpSpPr>
        <p:grpSpPr>
          <a:xfrm>
            <a:off x="5263939" y="4314931"/>
            <a:ext cx="1193226" cy="735111"/>
            <a:chOff x="7205387" y="967949"/>
            <a:chExt cx="1529504" cy="1147152"/>
          </a:xfrm>
        </p:grpSpPr>
        <p:sp>
          <p:nvSpPr>
            <p:cNvPr id="45" name="Rechteck: abgerundete Ecken 44">
              <a:extLst>
                <a:ext uri="{FF2B5EF4-FFF2-40B4-BE49-F238E27FC236}">
                  <a16:creationId xmlns:a16="http://schemas.microsoft.com/office/drawing/2014/main" id="{48E4DD7E-F0BC-98E1-5E12-9C92EDDB1C56}"/>
                </a:ext>
              </a:extLst>
            </p:cNvPr>
            <p:cNvSpPr/>
            <p:nvPr/>
          </p:nvSpPr>
          <p:spPr>
            <a:xfrm>
              <a:off x="7205387" y="967949"/>
              <a:ext cx="1529504" cy="1147152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46" name="Rechteck: abgerundete Ecken 4">
              <a:extLst>
                <a:ext uri="{FF2B5EF4-FFF2-40B4-BE49-F238E27FC236}">
                  <a16:creationId xmlns:a16="http://schemas.microsoft.com/office/drawing/2014/main" id="{16B1FBA6-2AE5-A93D-2342-76F1A792100D}"/>
                </a:ext>
              </a:extLst>
            </p:cNvPr>
            <p:cNvSpPr txBox="1"/>
            <p:nvPr/>
          </p:nvSpPr>
          <p:spPr>
            <a:xfrm>
              <a:off x="7238986" y="1001548"/>
              <a:ext cx="1462306" cy="107995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de-DE" sz="2200" kern="1200" dirty="0"/>
            </a:p>
          </p:txBody>
        </p:sp>
      </p:grpSp>
      <p:grpSp>
        <p:nvGrpSpPr>
          <p:cNvPr id="47" name="Gruppieren 46">
            <a:extLst>
              <a:ext uri="{FF2B5EF4-FFF2-40B4-BE49-F238E27FC236}">
                <a16:creationId xmlns:a16="http://schemas.microsoft.com/office/drawing/2014/main" id="{4D5AEC05-C55D-EDC5-DEC6-1B725663B766}"/>
              </a:ext>
            </a:extLst>
          </p:cNvPr>
          <p:cNvGrpSpPr/>
          <p:nvPr/>
        </p:nvGrpSpPr>
        <p:grpSpPr>
          <a:xfrm>
            <a:off x="1913383" y="5362105"/>
            <a:ext cx="1193226" cy="735111"/>
            <a:chOff x="7205387" y="967949"/>
            <a:chExt cx="1529504" cy="1147152"/>
          </a:xfrm>
        </p:grpSpPr>
        <p:sp>
          <p:nvSpPr>
            <p:cNvPr id="48" name="Rechteck: abgerundete Ecken 47">
              <a:extLst>
                <a:ext uri="{FF2B5EF4-FFF2-40B4-BE49-F238E27FC236}">
                  <a16:creationId xmlns:a16="http://schemas.microsoft.com/office/drawing/2014/main" id="{07142336-52AB-918C-0E38-628D0EBED770}"/>
                </a:ext>
              </a:extLst>
            </p:cNvPr>
            <p:cNvSpPr/>
            <p:nvPr/>
          </p:nvSpPr>
          <p:spPr>
            <a:xfrm>
              <a:off x="7205387" y="967949"/>
              <a:ext cx="1529504" cy="1147152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49" name="Rechteck: abgerundete Ecken 4">
              <a:extLst>
                <a:ext uri="{FF2B5EF4-FFF2-40B4-BE49-F238E27FC236}">
                  <a16:creationId xmlns:a16="http://schemas.microsoft.com/office/drawing/2014/main" id="{03484133-78D2-435C-F07A-ACB7DCC42F63}"/>
                </a:ext>
              </a:extLst>
            </p:cNvPr>
            <p:cNvSpPr txBox="1"/>
            <p:nvPr/>
          </p:nvSpPr>
          <p:spPr>
            <a:xfrm>
              <a:off x="7238986" y="1001548"/>
              <a:ext cx="1462306" cy="107995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de-DE" sz="2200" kern="1200" dirty="0"/>
            </a:p>
          </p:txBody>
        </p:sp>
      </p:grpSp>
      <p:grpSp>
        <p:nvGrpSpPr>
          <p:cNvPr id="50" name="Gruppieren 49">
            <a:extLst>
              <a:ext uri="{FF2B5EF4-FFF2-40B4-BE49-F238E27FC236}">
                <a16:creationId xmlns:a16="http://schemas.microsoft.com/office/drawing/2014/main" id="{D57D4B52-8337-0698-4F62-B112D8F70E5E}"/>
              </a:ext>
            </a:extLst>
          </p:cNvPr>
          <p:cNvGrpSpPr/>
          <p:nvPr/>
        </p:nvGrpSpPr>
        <p:grpSpPr>
          <a:xfrm>
            <a:off x="3025728" y="5268274"/>
            <a:ext cx="2223574" cy="922772"/>
            <a:chOff x="1353816" y="1635128"/>
            <a:chExt cx="2139019" cy="1081081"/>
          </a:xfrm>
        </p:grpSpPr>
        <p:sp>
          <p:nvSpPr>
            <p:cNvPr id="51" name="Pfeil: nach rechts 50">
              <a:extLst>
                <a:ext uri="{FF2B5EF4-FFF2-40B4-BE49-F238E27FC236}">
                  <a16:creationId xmlns:a16="http://schemas.microsoft.com/office/drawing/2014/main" id="{863E9200-FB54-5706-4BCA-846234AEB621}"/>
                </a:ext>
              </a:extLst>
            </p:cNvPr>
            <p:cNvSpPr/>
            <p:nvPr/>
          </p:nvSpPr>
          <p:spPr>
            <a:xfrm>
              <a:off x="1438780" y="1635128"/>
              <a:ext cx="2054055" cy="1081081"/>
            </a:xfrm>
            <a:prstGeom prst="rightArrow">
              <a:avLst>
                <a:gd name="adj1" fmla="val 60000"/>
                <a:gd name="adj2" fmla="val 50000"/>
              </a:avLst>
            </a:prstGeom>
          </p:spPr>
          <p:style>
            <a:ln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6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60000"/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52" name="Pfeil: nach rechts 4">
              <a:extLst>
                <a:ext uri="{FF2B5EF4-FFF2-40B4-BE49-F238E27FC236}">
                  <a16:creationId xmlns:a16="http://schemas.microsoft.com/office/drawing/2014/main" id="{69E02CC2-C1A7-9AD3-11C2-366BB87D6042}"/>
                </a:ext>
              </a:extLst>
            </p:cNvPr>
            <p:cNvSpPr txBox="1"/>
            <p:nvPr/>
          </p:nvSpPr>
          <p:spPr>
            <a:xfrm>
              <a:off x="1353816" y="1846262"/>
              <a:ext cx="1901899" cy="64864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1700" kern="1200" dirty="0"/>
                <a:t>Bewegungsenergie</a:t>
              </a:r>
            </a:p>
          </p:txBody>
        </p:sp>
      </p:grpSp>
      <p:grpSp>
        <p:nvGrpSpPr>
          <p:cNvPr id="53" name="Gruppieren 52">
            <a:extLst>
              <a:ext uri="{FF2B5EF4-FFF2-40B4-BE49-F238E27FC236}">
                <a16:creationId xmlns:a16="http://schemas.microsoft.com/office/drawing/2014/main" id="{AD0174B8-3A31-DD96-7332-157AE7E00467}"/>
              </a:ext>
            </a:extLst>
          </p:cNvPr>
          <p:cNvGrpSpPr/>
          <p:nvPr/>
        </p:nvGrpSpPr>
        <p:grpSpPr>
          <a:xfrm>
            <a:off x="5263939" y="5383636"/>
            <a:ext cx="1193226" cy="735111"/>
            <a:chOff x="7205387" y="967949"/>
            <a:chExt cx="1529504" cy="1147152"/>
          </a:xfrm>
        </p:grpSpPr>
        <p:sp>
          <p:nvSpPr>
            <p:cNvPr id="54" name="Rechteck: abgerundete Ecken 53">
              <a:extLst>
                <a:ext uri="{FF2B5EF4-FFF2-40B4-BE49-F238E27FC236}">
                  <a16:creationId xmlns:a16="http://schemas.microsoft.com/office/drawing/2014/main" id="{55F00C90-9050-8C62-4F68-7C4898874DCA}"/>
                </a:ext>
              </a:extLst>
            </p:cNvPr>
            <p:cNvSpPr/>
            <p:nvPr/>
          </p:nvSpPr>
          <p:spPr>
            <a:xfrm>
              <a:off x="7205387" y="967949"/>
              <a:ext cx="1529504" cy="1147152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55" name="Rechteck: abgerundete Ecken 4">
              <a:extLst>
                <a:ext uri="{FF2B5EF4-FFF2-40B4-BE49-F238E27FC236}">
                  <a16:creationId xmlns:a16="http://schemas.microsoft.com/office/drawing/2014/main" id="{F57289D0-1CC9-25B7-4F5B-CD099C32C0D6}"/>
                </a:ext>
              </a:extLst>
            </p:cNvPr>
            <p:cNvSpPr txBox="1"/>
            <p:nvPr/>
          </p:nvSpPr>
          <p:spPr>
            <a:xfrm>
              <a:off x="7238986" y="1001548"/>
              <a:ext cx="1462306" cy="1079954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de-DE" sz="2200" kern="1200" dirty="0"/>
            </a:p>
          </p:txBody>
        </p:sp>
      </p:grpSp>
      <p:pic>
        <p:nvPicPr>
          <p:cNvPr id="56" name="Grafik 55" descr="Sternschnuppe Silhouette">
            <a:extLst>
              <a:ext uri="{FF2B5EF4-FFF2-40B4-BE49-F238E27FC236}">
                <a16:creationId xmlns:a16="http://schemas.microsoft.com/office/drawing/2014/main" id="{16DA9927-E72A-C3DC-A3F4-9DBD26CC798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5568" y="5122341"/>
            <a:ext cx="720000" cy="720000"/>
          </a:xfrm>
          <a:prstGeom prst="rect">
            <a:avLst/>
          </a:prstGeom>
        </p:spPr>
      </p:pic>
      <p:grpSp>
        <p:nvGrpSpPr>
          <p:cNvPr id="7" name="Gruppieren 6">
            <a:extLst>
              <a:ext uri="{FF2B5EF4-FFF2-40B4-BE49-F238E27FC236}">
                <a16:creationId xmlns:a16="http://schemas.microsoft.com/office/drawing/2014/main" id="{01A829F1-6624-E886-5D84-744ECCCFDA85}"/>
              </a:ext>
            </a:extLst>
          </p:cNvPr>
          <p:cNvGrpSpPr/>
          <p:nvPr/>
        </p:nvGrpSpPr>
        <p:grpSpPr>
          <a:xfrm rot="20762961">
            <a:off x="8307250" y="3847025"/>
            <a:ext cx="1193226" cy="735111"/>
            <a:chOff x="7205387" y="967949"/>
            <a:chExt cx="1529504" cy="1147152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9" name="Rechteck: abgerundete Ecken 8">
              <a:extLst>
                <a:ext uri="{FF2B5EF4-FFF2-40B4-BE49-F238E27FC236}">
                  <a16:creationId xmlns:a16="http://schemas.microsoft.com/office/drawing/2014/main" id="{9718F671-8FA3-1526-72D2-81775192700D}"/>
                </a:ext>
              </a:extLst>
            </p:cNvPr>
            <p:cNvSpPr/>
            <p:nvPr/>
          </p:nvSpPr>
          <p:spPr>
            <a:xfrm>
              <a:off x="7205387" y="967949"/>
              <a:ext cx="1529504" cy="1147152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11" name="Rechteck: abgerundete Ecken 4">
              <a:extLst>
                <a:ext uri="{FF2B5EF4-FFF2-40B4-BE49-F238E27FC236}">
                  <a16:creationId xmlns:a16="http://schemas.microsoft.com/office/drawing/2014/main" id="{C76C39F1-FB03-86A2-7113-02C8222781E2}"/>
                </a:ext>
              </a:extLst>
            </p:cNvPr>
            <p:cNvSpPr txBox="1"/>
            <p:nvPr/>
          </p:nvSpPr>
          <p:spPr>
            <a:xfrm>
              <a:off x="7238986" y="1001548"/>
              <a:ext cx="1462306" cy="107995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2200" kern="1200" dirty="0"/>
                <a:t>Lampe</a:t>
              </a:r>
            </a:p>
          </p:txBody>
        </p:sp>
      </p:grpSp>
      <p:grpSp>
        <p:nvGrpSpPr>
          <p:cNvPr id="26" name="Gruppieren 25">
            <a:extLst>
              <a:ext uri="{FF2B5EF4-FFF2-40B4-BE49-F238E27FC236}">
                <a16:creationId xmlns:a16="http://schemas.microsoft.com/office/drawing/2014/main" id="{05C9309C-1AF1-2838-1A5C-D7C2AB17AF4E}"/>
              </a:ext>
            </a:extLst>
          </p:cNvPr>
          <p:cNvGrpSpPr/>
          <p:nvPr/>
        </p:nvGrpSpPr>
        <p:grpSpPr>
          <a:xfrm rot="1327563">
            <a:off x="10226262" y="5581280"/>
            <a:ext cx="1193226" cy="735111"/>
            <a:chOff x="7205387" y="967949"/>
            <a:chExt cx="1529504" cy="1147152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27" name="Rechteck: abgerundete Ecken 26">
              <a:extLst>
                <a:ext uri="{FF2B5EF4-FFF2-40B4-BE49-F238E27FC236}">
                  <a16:creationId xmlns:a16="http://schemas.microsoft.com/office/drawing/2014/main" id="{7A719312-99A4-2438-00E3-5BE41B4BCD60}"/>
                </a:ext>
              </a:extLst>
            </p:cNvPr>
            <p:cNvSpPr/>
            <p:nvPr/>
          </p:nvSpPr>
          <p:spPr>
            <a:xfrm>
              <a:off x="7205387" y="967949"/>
              <a:ext cx="1529504" cy="1147152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28" name="Rechteck: abgerundete Ecken 4">
              <a:extLst>
                <a:ext uri="{FF2B5EF4-FFF2-40B4-BE49-F238E27FC236}">
                  <a16:creationId xmlns:a16="http://schemas.microsoft.com/office/drawing/2014/main" id="{5F6F1C6F-86B2-4D09-6662-2D99615501EE}"/>
                </a:ext>
              </a:extLst>
            </p:cNvPr>
            <p:cNvSpPr txBox="1"/>
            <p:nvPr/>
          </p:nvSpPr>
          <p:spPr>
            <a:xfrm>
              <a:off x="7238986" y="1001548"/>
              <a:ext cx="1462306" cy="1079955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2200" kern="1200" dirty="0"/>
                <a:t>Sonne</a:t>
              </a:r>
            </a:p>
          </p:txBody>
        </p:sp>
      </p:grpSp>
      <p:grpSp>
        <p:nvGrpSpPr>
          <p:cNvPr id="29" name="Gruppieren 28">
            <a:extLst>
              <a:ext uri="{FF2B5EF4-FFF2-40B4-BE49-F238E27FC236}">
                <a16:creationId xmlns:a16="http://schemas.microsoft.com/office/drawing/2014/main" id="{1DFC5C97-A569-B6EA-48B4-FD39255163DB}"/>
              </a:ext>
            </a:extLst>
          </p:cNvPr>
          <p:cNvGrpSpPr/>
          <p:nvPr/>
        </p:nvGrpSpPr>
        <p:grpSpPr>
          <a:xfrm rot="644985">
            <a:off x="9520792" y="4466637"/>
            <a:ext cx="1570266" cy="735111"/>
            <a:chOff x="7205387" y="967949"/>
            <a:chExt cx="1529504" cy="1147152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30" name="Rechteck: abgerundete Ecken 29">
              <a:extLst>
                <a:ext uri="{FF2B5EF4-FFF2-40B4-BE49-F238E27FC236}">
                  <a16:creationId xmlns:a16="http://schemas.microsoft.com/office/drawing/2014/main" id="{D8858F41-26C7-07C7-3DE2-E4D15AFC82A1}"/>
                </a:ext>
              </a:extLst>
            </p:cNvPr>
            <p:cNvSpPr/>
            <p:nvPr/>
          </p:nvSpPr>
          <p:spPr>
            <a:xfrm>
              <a:off x="7205387" y="967949"/>
              <a:ext cx="1529504" cy="1147152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31" name="Rechteck: abgerundete Ecken 4">
              <a:extLst>
                <a:ext uri="{FF2B5EF4-FFF2-40B4-BE49-F238E27FC236}">
                  <a16:creationId xmlns:a16="http://schemas.microsoft.com/office/drawing/2014/main" id="{9B1AB01B-A624-BF6C-6F04-1CB88233965B}"/>
                </a:ext>
              </a:extLst>
            </p:cNvPr>
            <p:cNvSpPr txBox="1"/>
            <p:nvPr/>
          </p:nvSpPr>
          <p:spPr>
            <a:xfrm>
              <a:off x="7238986" y="1001548"/>
              <a:ext cx="1462306" cy="107995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2200" kern="1200" dirty="0"/>
                <a:t>Fernseher</a:t>
              </a:r>
            </a:p>
          </p:txBody>
        </p:sp>
      </p:grpSp>
      <p:grpSp>
        <p:nvGrpSpPr>
          <p:cNvPr id="32" name="Gruppieren 31">
            <a:extLst>
              <a:ext uri="{FF2B5EF4-FFF2-40B4-BE49-F238E27FC236}">
                <a16:creationId xmlns:a16="http://schemas.microsoft.com/office/drawing/2014/main" id="{C5CC8511-8B73-51C1-4E9E-68148D767704}"/>
              </a:ext>
            </a:extLst>
          </p:cNvPr>
          <p:cNvGrpSpPr/>
          <p:nvPr/>
        </p:nvGrpSpPr>
        <p:grpSpPr>
          <a:xfrm rot="21146609">
            <a:off x="7932187" y="4925119"/>
            <a:ext cx="1193226" cy="735111"/>
            <a:chOff x="7205387" y="967949"/>
            <a:chExt cx="1529504" cy="1147152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33" name="Rechteck: abgerundete Ecken 32">
              <a:extLst>
                <a:ext uri="{FF2B5EF4-FFF2-40B4-BE49-F238E27FC236}">
                  <a16:creationId xmlns:a16="http://schemas.microsoft.com/office/drawing/2014/main" id="{9CB5BEEF-4970-845D-4C20-BF1EE0D6022D}"/>
                </a:ext>
              </a:extLst>
            </p:cNvPr>
            <p:cNvSpPr/>
            <p:nvPr/>
          </p:nvSpPr>
          <p:spPr>
            <a:xfrm>
              <a:off x="7205387" y="967949"/>
              <a:ext cx="1529504" cy="1147152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34" name="Rechteck: abgerundete Ecken 4">
              <a:extLst>
                <a:ext uri="{FF2B5EF4-FFF2-40B4-BE49-F238E27FC236}">
                  <a16:creationId xmlns:a16="http://schemas.microsoft.com/office/drawing/2014/main" id="{78B73451-34E8-5E65-561D-AB665BB4D62A}"/>
                </a:ext>
              </a:extLst>
            </p:cNvPr>
            <p:cNvSpPr txBox="1"/>
            <p:nvPr/>
          </p:nvSpPr>
          <p:spPr>
            <a:xfrm>
              <a:off x="7238986" y="1001548"/>
              <a:ext cx="1462306" cy="107995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2200" kern="1200" dirty="0"/>
                <a:t>Mensch</a:t>
              </a:r>
            </a:p>
          </p:txBody>
        </p:sp>
      </p:grpSp>
      <p:grpSp>
        <p:nvGrpSpPr>
          <p:cNvPr id="35" name="Gruppieren 34">
            <a:extLst>
              <a:ext uri="{FF2B5EF4-FFF2-40B4-BE49-F238E27FC236}">
                <a16:creationId xmlns:a16="http://schemas.microsoft.com/office/drawing/2014/main" id="{89AFCBC8-4597-459C-65A1-830D77D6F383}"/>
              </a:ext>
            </a:extLst>
          </p:cNvPr>
          <p:cNvGrpSpPr/>
          <p:nvPr/>
        </p:nvGrpSpPr>
        <p:grpSpPr>
          <a:xfrm rot="20762961">
            <a:off x="8748919" y="5720914"/>
            <a:ext cx="1193226" cy="735111"/>
            <a:chOff x="7205387" y="967949"/>
            <a:chExt cx="1529504" cy="1147152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36" name="Rechteck: abgerundete Ecken 35">
              <a:extLst>
                <a:ext uri="{FF2B5EF4-FFF2-40B4-BE49-F238E27FC236}">
                  <a16:creationId xmlns:a16="http://schemas.microsoft.com/office/drawing/2014/main" id="{947911C2-E497-DE6F-4E06-7BDE3F1E1D51}"/>
                </a:ext>
              </a:extLst>
            </p:cNvPr>
            <p:cNvSpPr/>
            <p:nvPr/>
          </p:nvSpPr>
          <p:spPr>
            <a:xfrm>
              <a:off x="7205387" y="967949"/>
              <a:ext cx="1529504" cy="1147152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37" name="Rechteck: abgerundete Ecken 4">
              <a:extLst>
                <a:ext uri="{FF2B5EF4-FFF2-40B4-BE49-F238E27FC236}">
                  <a16:creationId xmlns:a16="http://schemas.microsoft.com/office/drawing/2014/main" id="{62987DB3-6086-6FDC-D177-A95009AAAD8C}"/>
                </a:ext>
              </a:extLst>
            </p:cNvPr>
            <p:cNvSpPr txBox="1"/>
            <p:nvPr/>
          </p:nvSpPr>
          <p:spPr>
            <a:xfrm>
              <a:off x="7238986" y="1001548"/>
              <a:ext cx="1462306" cy="107995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2200" kern="1200" dirty="0"/>
                <a:t>Fahrrad</a:t>
              </a:r>
            </a:p>
          </p:txBody>
        </p:sp>
      </p:grpSp>
      <p:grpSp>
        <p:nvGrpSpPr>
          <p:cNvPr id="38" name="Gruppieren 37">
            <a:extLst>
              <a:ext uri="{FF2B5EF4-FFF2-40B4-BE49-F238E27FC236}">
                <a16:creationId xmlns:a16="http://schemas.microsoft.com/office/drawing/2014/main" id="{B046D6E2-FCF7-ED66-5ECE-BBC31EE79DD7}"/>
              </a:ext>
            </a:extLst>
          </p:cNvPr>
          <p:cNvGrpSpPr/>
          <p:nvPr/>
        </p:nvGrpSpPr>
        <p:grpSpPr>
          <a:xfrm rot="224982">
            <a:off x="10253267" y="3557239"/>
            <a:ext cx="1193226" cy="735111"/>
            <a:chOff x="7205387" y="967949"/>
            <a:chExt cx="1529504" cy="1147152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39" name="Rechteck: abgerundete Ecken 38">
              <a:extLst>
                <a:ext uri="{FF2B5EF4-FFF2-40B4-BE49-F238E27FC236}">
                  <a16:creationId xmlns:a16="http://schemas.microsoft.com/office/drawing/2014/main" id="{121CAE97-4599-2DAB-BA39-99F5229E8BCB}"/>
                </a:ext>
              </a:extLst>
            </p:cNvPr>
            <p:cNvSpPr/>
            <p:nvPr/>
          </p:nvSpPr>
          <p:spPr>
            <a:xfrm>
              <a:off x="7205387" y="967949"/>
              <a:ext cx="1529504" cy="1147152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40" name="Rechteck: abgerundete Ecken 4">
              <a:extLst>
                <a:ext uri="{FF2B5EF4-FFF2-40B4-BE49-F238E27FC236}">
                  <a16:creationId xmlns:a16="http://schemas.microsoft.com/office/drawing/2014/main" id="{7348D064-FDAD-BAA9-95C7-2D3F25727B9C}"/>
                </a:ext>
              </a:extLst>
            </p:cNvPr>
            <p:cNvSpPr txBox="1"/>
            <p:nvPr/>
          </p:nvSpPr>
          <p:spPr>
            <a:xfrm>
              <a:off x="7238986" y="1001548"/>
              <a:ext cx="1462306" cy="107995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2200" kern="1200" dirty="0"/>
                <a:t>Erde</a:t>
              </a:r>
            </a:p>
          </p:txBody>
        </p:sp>
      </p:grpSp>
      <p:grpSp>
        <p:nvGrpSpPr>
          <p:cNvPr id="41" name="Gruppieren 40">
            <a:extLst>
              <a:ext uri="{FF2B5EF4-FFF2-40B4-BE49-F238E27FC236}">
                <a16:creationId xmlns:a16="http://schemas.microsoft.com/office/drawing/2014/main" id="{BF441C6E-0945-B98C-753A-DB8F2135F1CF}"/>
              </a:ext>
            </a:extLst>
          </p:cNvPr>
          <p:cNvGrpSpPr/>
          <p:nvPr/>
        </p:nvGrpSpPr>
        <p:grpSpPr>
          <a:xfrm rot="20762961">
            <a:off x="9735272" y="2541796"/>
            <a:ext cx="1554687" cy="735111"/>
            <a:chOff x="7205387" y="967949"/>
            <a:chExt cx="1529504" cy="1147152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42" name="Rechteck: abgerundete Ecken 41">
              <a:extLst>
                <a:ext uri="{FF2B5EF4-FFF2-40B4-BE49-F238E27FC236}">
                  <a16:creationId xmlns:a16="http://schemas.microsoft.com/office/drawing/2014/main" id="{382D98C7-DA09-4522-5A8A-C69016E04061}"/>
                </a:ext>
              </a:extLst>
            </p:cNvPr>
            <p:cNvSpPr/>
            <p:nvPr/>
          </p:nvSpPr>
          <p:spPr>
            <a:xfrm>
              <a:off x="7205387" y="967949"/>
              <a:ext cx="1529504" cy="1147152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43" name="Rechteck: abgerundete Ecken 4">
              <a:extLst>
                <a:ext uri="{FF2B5EF4-FFF2-40B4-BE49-F238E27FC236}">
                  <a16:creationId xmlns:a16="http://schemas.microsoft.com/office/drawing/2014/main" id="{38180509-460C-4EDE-8876-AC6B548DFA05}"/>
                </a:ext>
              </a:extLst>
            </p:cNvPr>
            <p:cNvSpPr txBox="1"/>
            <p:nvPr/>
          </p:nvSpPr>
          <p:spPr>
            <a:xfrm>
              <a:off x="7238986" y="1001548"/>
              <a:ext cx="1462306" cy="107995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2200" kern="1200" dirty="0"/>
                <a:t>Solarzelle</a:t>
              </a:r>
            </a:p>
          </p:txBody>
        </p:sp>
      </p:grpSp>
      <p:grpSp>
        <p:nvGrpSpPr>
          <p:cNvPr id="57" name="Gruppieren 56">
            <a:extLst>
              <a:ext uri="{FF2B5EF4-FFF2-40B4-BE49-F238E27FC236}">
                <a16:creationId xmlns:a16="http://schemas.microsoft.com/office/drawing/2014/main" id="{B266E97C-74C3-B30D-72E1-6B62C0BEEC8B}"/>
              </a:ext>
            </a:extLst>
          </p:cNvPr>
          <p:cNvGrpSpPr/>
          <p:nvPr/>
        </p:nvGrpSpPr>
        <p:grpSpPr>
          <a:xfrm rot="21275053">
            <a:off x="7876881" y="2857608"/>
            <a:ext cx="1585456" cy="735111"/>
            <a:chOff x="7205387" y="967949"/>
            <a:chExt cx="1529504" cy="1147152"/>
          </a:xfrm>
          <a:solidFill>
            <a:schemeClr val="accent1">
              <a:lumMod val="20000"/>
              <a:lumOff val="80000"/>
            </a:schemeClr>
          </a:solidFill>
        </p:grpSpPr>
        <p:sp>
          <p:nvSpPr>
            <p:cNvPr id="58" name="Rechteck: abgerundete Ecken 57">
              <a:extLst>
                <a:ext uri="{FF2B5EF4-FFF2-40B4-BE49-F238E27FC236}">
                  <a16:creationId xmlns:a16="http://schemas.microsoft.com/office/drawing/2014/main" id="{A8B42484-997F-8C73-4433-F46B4BA63D6C}"/>
                </a:ext>
              </a:extLst>
            </p:cNvPr>
            <p:cNvSpPr/>
            <p:nvPr/>
          </p:nvSpPr>
          <p:spPr>
            <a:xfrm>
              <a:off x="7205387" y="967949"/>
              <a:ext cx="1529504" cy="1147152"/>
            </a:xfrm>
            <a:prstGeom prst="roundRect">
              <a:avLst>
                <a:gd name="adj" fmla="val 10000"/>
              </a:avLst>
            </a:prstGeom>
            <a:grpFill/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endParaRPr lang="de-DE"/>
            </a:p>
          </p:txBody>
        </p:sp>
        <p:sp>
          <p:nvSpPr>
            <p:cNvPr id="59" name="Rechteck: abgerundete Ecken 4">
              <a:extLst>
                <a:ext uri="{FF2B5EF4-FFF2-40B4-BE49-F238E27FC236}">
                  <a16:creationId xmlns:a16="http://schemas.microsoft.com/office/drawing/2014/main" id="{D96EFF77-1BA6-73D7-F6BD-E9641E18536F}"/>
                </a:ext>
              </a:extLst>
            </p:cNvPr>
            <p:cNvSpPr txBox="1"/>
            <p:nvPr/>
          </p:nvSpPr>
          <p:spPr>
            <a:xfrm>
              <a:off x="7238986" y="1001548"/>
              <a:ext cx="1462306" cy="1079954"/>
            </a:xfrm>
            <a:prstGeom prst="rect">
              <a:avLst/>
            </a:prstGeom>
            <a:grpFill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83820" tIns="83820" rIns="83820" bIns="83820" numCol="1" spcCol="1270" anchor="ctr" anchorCtr="0">
              <a:noAutofit/>
            </a:bodyPr>
            <a:lstStyle/>
            <a:p>
              <a:pPr marL="0" lvl="0" indent="0" algn="ctr" defTabSz="97790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de-DE" sz="2200" kern="1200" dirty="0"/>
                <a:t>Kraftwerk</a:t>
              </a:r>
            </a:p>
          </p:txBody>
        </p:sp>
      </p:grpSp>
      <p:sp>
        <p:nvSpPr>
          <p:cNvPr id="60" name="Foliennummernplatzhalter 59">
            <a:extLst>
              <a:ext uri="{FF2B5EF4-FFF2-40B4-BE49-F238E27FC236}">
                <a16:creationId xmlns:a16="http://schemas.microsoft.com/office/drawing/2014/main" id="{13125F5E-2409-0675-31D0-82D285E48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B126-C54D-4A21-9F40-43A6B530D19A}" type="slidenum">
              <a:rPr lang="de-DE" smtClean="0"/>
              <a:t>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8483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AF1966E-FD40-4A4A-B61B-C4DF7FA05F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BFA19-D45E-416B-A404-7AF2F3F2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8E0105E7-23DB-4CF2-8258-FF47C762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1129301-3879-15DF-EF21-85C2AF10F1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/>
          <a:p>
            <a:r>
              <a:rPr lang="de-DE" sz="4000" dirty="0"/>
              <a:t>Energieentwertung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74B4F7D-14B2-478B-8BF5-01E4E0C5D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5895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8F2717B-0686-0497-5679-98668041F3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81943"/>
            <a:ext cx="10168128" cy="36950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400" dirty="0"/>
              <a:t>Was bedeutet der folgende Satz?</a:t>
            </a:r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r>
              <a:rPr lang="de-DE" sz="2400" dirty="0"/>
              <a:t>„In einem realen Prozess nimmt die nutzbare Energie immer weiter ab“</a:t>
            </a:r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r>
              <a:rPr lang="de-DE" sz="2400" dirty="0"/>
              <a:t>Wie kann man einen Prozess trotzdem aufrecht erhalten?</a:t>
            </a:r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endParaRPr lang="de-DE" sz="2400" dirty="0"/>
          </a:p>
        </p:txBody>
      </p:sp>
      <p:pic>
        <p:nvPicPr>
          <p:cNvPr id="7" name="Grafik 6" descr="Sternschnuppe Silhouette">
            <a:extLst>
              <a:ext uri="{FF2B5EF4-FFF2-40B4-BE49-F238E27FC236}">
                <a16:creationId xmlns:a16="http://schemas.microsoft.com/office/drawing/2014/main" id="{321B386E-C223-06B6-95FB-9CB6A8E3F484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55568" y="4329453"/>
            <a:ext cx="720000" cy="720000"/>
          </a:xfrm>
          <a:prstGeom prst="rect">
            <a:avLst/>
          </a:prstGeom>
        </p:spPr>
      </p:pic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8D41C5AB-7B13-7CCF-260F-18438E9F1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B126-C54D-4A21-9F40-43A6B530D19A}" type="slidenum">
              <a:rPr lang="de-DE" smtClean="0"/>
              <a:t>5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382709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AF1966E-FD40-4A4A-B61B-C4DF7FA05F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BFA19-D45E-416B-A404-7AF2F3F2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8E0105E7-23DB-4CF2-8258-FF47C762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D1129301-3879-15DF-EF21-85C2AF10F17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/>
          <a:p>
            <a:r>
              <a:rPr lang="de-DE" sz="4000" dirty="0"/>
              <a:t>Energieerhaltung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74B4F7D-14B2-478B-8BF5-01E4E0C5D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5895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8F2717B-0686-0497-5679-98668041F3F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81943"/>
            <a:ext cx="10168128" cy="369502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sz="2400" dirty="0"/>
              <a:t>Beantworte die folgende Frage:</a:t>
            </a:r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r>
              <a:rPr lang="de-DE" sz="2400" dirty="0"/>
              <a:t>„In einem realen Prozess nimmt die nutzbare Energie immer weiter ab.</a:t>
            </a:r>
          </a:p>
          <a:p>
            <a:pPr marL="0" indent="0">
              <a:buNone/>
            </a:pPr>
            <a:r>
              <a:rPr lang="de-DE" sz="2400" dirty="0"/>
              <a:t>Warum gilt trotzdem die Energieerhaltung?“</a:t>
            </a:r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endParaRPr lang="de-DE" sz="2400" dirty="0"/>
          </a:p>
          <a:p>
            <a:pPr marL="0" indent="0">
              <a:buNone/>
            </a:pPr>
            <a:endParaRPr lang="de-DE" sz="2400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0ABA819-6567-A048-B413-2028A2CA252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B126-C54D-4A21-9F40-43A6B530D19A}" type="slidenum">
              <a:rPr lang="de-DE" smtClean="0"/>
              <a:t>6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3703703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AF1966E-FD40-4A4A-B61B-C4DF7FA05F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BFA19-D45E-416B-A404-7AF2F3F2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8E0105E7-23DB-4CF2-8258-FF47C762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C5C0CE0-EFF5-7BD6-0802-7119B4E2E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/>
          <a:p>
            <a:r>
              <a:rPr lang="de-DE" sz="4000" dirty="0"/>
              <a:t>Ablauf Heute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74B4F7D-14B2-478B-8BF5-01E4E0C5D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5895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B34EEEB-9AEF-4BF9-0613-5F8919C468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81942"/>
            <a:ext cx="10168128" cy="3827417"/>
          </a:xfrm>
        </p:spPr>
        <p:txBody>
          <a:bodyPr>
            <a:normAutofit/>
          </a:bodyPr>
          <a:lstStyle/>
          <a:p>
            <a:r>
              <a:rPr lang="de-DE" dirty="0"/>
              <a:t>Wie lässt sich der Klimawandel erklären?</a:t>
            </a:r>
          </a:p>
          <a:p>
            <a:endParaRPr lang="de-DE" dirty="0"/>
          </a:p>
          <a:p>
            <a:pPr lvl="1"/>
            <a:r>
              <a:rPr lang="de-DE" dirty="0"/>
              <a:t>Wiederholung: Eigenschaften der Energie</a:t>
            </a:r>
          </a:p>
          <a:p>
            <a:endParaRPr lang="de-DE" dirty="0"/>
          </a:p>
          <a:p>
            <a:pPr lvl="1"/>
            <a:r>
              <a:rPr lang="de-DE" b="1" dirty="0"/>
              <a:t>Physikalische Grundlage: Energie und ihre Eigenschaften</a:t>
            </a:r>
          </a:p>
          <a:p>
            <a:pPr lvl="1"/>
            <a:endParaRPr lang="de-DE" dirty="0"/>
          </a:p>
          <a:p>
            <a:pPr lvl="1"/>
            <a:r>
              <a:rPr lang="de-DE" dirty="0"/>
              <a:t>Der Treibhauseffekt: Stationsarbeit</a:t>
            </a:r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3DF14C8F-7ACA-509E-0DDB-F462311CB8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B126-C54D-4A21-9F40-43A6B530D19A}" type="slidenum">
              <a:rPr lang="de-DE" smtClean="0"/>
              <a:t>7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504331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AF1966E-FD40-4A4A-B61B-C4DF7FA05F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BFA19-D45E-416B-A404-7AF2F3F2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8E0105E7-23DB-4CF2-8258-FF47C762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C5C0CE0-EFF5-7BD6-0802-7119B4E2E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/>
          <a:p>
            <a:r>
              <a:rPr lang="de-DE" sz="4000" dirty="0"/>
              <a:t>Das Energiekonzept anwenden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74B4F7D-14B2-478B-8BF5-01E4E0C5D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5895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B34EEEB-9AEF-4BF9-0613-5F8919C468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81942"/>
            <a:ext cx="10168128" cy="3995058"/>
          </a:xfrm>
        </p:spPr>
        <p:txBody>
          <a:bodyPr>
            <a:noAutofit/>
          </a:bodyPr>
          <a:lstStyle/>
          <a:p>
            <a:pPr marL="0" indent="0">
              <a:lnSpc>
                <a:spcPct val="110000"/>
              </a:lnSpc>
              <a:spcBef>
                <a:spcPts val="600"/>
              </a:spcBef>
              <a:spcAft>
                <a:spcPts val="1800"/>
              </a:spcAft>
              <a:buNone/>
            </a:pPr>
            <a:r>
              <a:rPr lang="de-DE" sz="2400" dirty="0"/>
              <a:t>Bearbeitet das Arbeitsblatt.</a:t>
            </a:r>
          </a:p>
          <a:p>
            <a:pPr marL="0" indent="0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  <a:buNone/>
            </a:pPr>
            <a:r>
              <a:rPr lang="de-DE" sz="2400" u="sng" dirty="0"/>
              <a:t>Ihr kommt nicht weiter?</a:t>
            </a:r>
          </a:p>
          <a:p>
            <a:pPr marL="0" indent="0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  <a:buNone/>
            </a:pPr>
            <a:r>
              <a:rPr lang="de-DE" sz="2400" dirty="0"/>
              <a:t>Nutzt die Hilfen aus dem Briefumschlag.</a:t>
            </a:r>
          </a:p>
          <a:p>
            <a:pPr marL="0" indent="0">
              <a:lnSpc>
                <a:spcPct val="110000"/>
              </a:lnSpc>
              <a:spcBef>
                <a:spcPts val="600"/>
              </a:spcBef>
              <a:spcAft>
                <a:spcPts val="1200"/>
              </a:spcAft>
              <a:buNone/>
            </a:pPr>
            <a:endParaRPr lang="de-DE" sz="2400" dirty="0"/>
          </a:p>
          <a:p>
            <a:pPr marL="0" indent="0">
              <a:lnSpc>
                <a:spcPct val="110000"/>
              </a:lnSpc>
              <a:buNone/>
            </a:pPr>
            <a:r>
              <a:rPr lang="de-DE" sz="2400" u="sng" dirty="0"/>
              <a:t>Schon fertig?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de-DE" sz="2400" dirty="0"/>
              <a:t>Bearbeitet die Expertenaufgaben 3 und 4</a:t>
            </a:r>
          </a:p>
          <a:p>
            <a:pPr marL="0" indent="0">
              <a:lnSpc>
                <a:spcPct val="110000"/>
              </a:lnSpc>
              <a:spcBef>
                <a:spcPts val="600"/>
              </a:spcBef>
              <a:buNone/>
            </a:pPr>
            <a:endParaRPr lang="de-DE" sz="2400" dirty="0"/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C1299164-013C-C58C-E50D-1D69D0254A67}"/>
              </a:ext>
            </a:extLst>
          </p:cNvPr>
          <p:cNvSpPr txBox="1"/>
          <p:nvPr/>
        </p:nvSpPr>
        <p:spPr>
          <a:xfrm>
            <a:off x="9709226" y="4234543"/>
            <a:ext cx="157447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4000" dirty="0"/>
              <a:t>20min</a:t>
            </a:r>
          </a:p>
        </p:txBody>
      </p:sp>
      <p:pic>
        <p:nvPicPr>
          <p:cNvPr id="6" name="Grafik 5" descr="Sanduhr abgelaufen mit einfarbiger Füllung">
            <a:extLst>
              <a:ext uri="{FF2B5EF4-FFF2-40B4-BE49-F238E27FC236}">
                <a16:creationId xmlns:a16="http://schemas.microsoft.com/office/drawing/2014/main" id="{64E2D716-8C5A-4E56-B198-0A3FE89E4D1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973947" y="3211286"/>
            <a:ext cx="1023257" cy="1023257"/>
          </a:xfrm>
          <a:prstGeom prst="rect">
            <a:avLst/>
          </a:prstGeom>
        </p:spPr>
      </p:pic>
      <p:sp>
        <p:nvSpPr>
          <p:cNvPr id="7" name="Rechteck: abgerundete Ecken 6">
            <a:extLst>
              <a:ext uri="{FF2B5EF4-FFF2-40B4-BE49-F238E27FC236}">
                <a16:creationId xmlns:a16="http://schemas.microsoft.com/office/drawing/2014/main" id="{3A228EFC-B15F-A9D9-9710-8E1FB86997EC}"/>
              </a:ext>
            </a:extLst>
          </p:cNvPr>
          <p:cNvSpPr/>
          <p:nvPr/>
        </p:nvSpPr>
        <p:spPr>
          <a:xfrm>
            <a:off x="9709226" y="2950029"/>
            <a:ext cx="1574469" cy="2220685"/>
          </a:xfrm>
          <a:prstGeom prst="roundRect">
            <a:avLst/>
          </a:prstGeom>
          <a:noFill/>
          <a:ln w="38100">
            <a:solidFill>
              <a:schemeClr val="accent2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pic>
        <p:nvPicPr>
          <p:cNvPr id="5" name="Grafik 4" descr="Sternschnuppe Silhouette">
            <a:extLst>
              <a:ext uri="{FF2B5EF4-FFF2-40B4-BE49-F238E27FC236}">
                <a16:creationId xmlns:a16="http://schemas.microsoft.com/office/drawing/2014/main" id="{3B05F584-CA8C-45E5-747A-BFD2506496C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55568" y="4810714"/>
            <a:ext cx="720000" cy="720000"/>
          </a:xfrm>
          <a:prstGeom prst="rect">
            <a:avLst/>
          </a:prstGeom>
        </p:spPr>
      </p:pic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9C231E7C-89EE-4D0C-5605-EA1267083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B126-C54D-4A21-9F40-43A6B530D19A}" type="slidenum">
              <a:rPr lang="de-DE" smtClean="0"/>
              <a:t>8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400556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DAF1966E-FD40-4A4A-B61B-C4DF7FA05F0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0" name="Rectangle 9">
            <a:extLst>
              <a:ext uri="{FF2B5EF4-FFF2-40B4-BE49-F238E27FC236}">
                <a16:creationId xmlns:a16="http://schemas.microsoft.com/office/drawing/2014/main" id="{047BFA19-D45E-416B-A404-7AF2F3F2701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8209" y="0"/>
            <a:ext cx="11167447" cy="2018806"/>
          </a:xfrm>
          <a:prstGeom prst="rect">
            <a:avLst/>
          </a:prstGeom>
          <a:ln w="9525">
            <a:solidFill>
              <a:srgbClr val="E1E1E1"/>
            </a:solidFill>
          </a:ln>
          <a:effectLst>
            <a:outerShdw blurRad="50800" dist="38100" dir="2700000" algn="tl" rotWithShape="0">
              <a:schemeClr val="bg1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2" name="Rectangle 11">
            <a:extLst>
              <a:ext uri="{FF2B5EF4-FFF2-40B4-BE49-F238E27FC236}">
                <a16:creationId xmlns:a16="http://schemas.microsoft.com/office/drawing/2014/main" id="{8E0105E7-23DB-4CF2-8258-FF47C7620F6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66928" y="0"/>
            <a:ext cx="11155680" cy="2011680"/>
          </a:xfrm>
          <a:prstGeom prst="rect">
            <a:avLst/>
          </a:pr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4C5C0CE0-EFF5-7BD6-0802-7119B4E2E5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15568" y="548640"/>
            <a:ext cx="10168128" cy="1179576"/>
          </a:xfrm>
        </p:spPr>
        <p:txBody>
          <a:bodyPr>
            <a:normAutofit/>
          </a:bodyPr>
          <a:lstStyle/>
          <a:p>
            <a:r>
              <a:rPr lang="de-DE" sz="4000" dirty="0"/>
              <a:t>Ablauf Heute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074B4F7D-14B2-478B-8BF5-01E4E0C5D26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8834" y="758952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B34EEEB-9AEF-4BF9-0613-5F8919C468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15568" y="2481942"/>
            <a:ext cx="10168128" cy="3827417"/>
          </a:xfrm>
        </p:spPr>
        <p:txBody>
          <a:bodyPr>
            <a:normAutofit/>
          </a:bodyPr>
          <a:lstStyle/>
          <a:p>
            <a:r>
              <a:rPr lang="de-DE" dirty="0"/>
              <a:t>Wie lässt sich der Klimawandel erklären?</a:t>
            </a:r>
          </a:p>
          <a:p>
            <a:endParaRPr lang="de-DE" dirty="0"/>
          </a:p>
          <a:p>
            <a:pPr lvl="1"/>
            <a:r>
              <a:rPr lang="de-DE" dirty="0"/>
              <a:t>Wiederholung: Eigenschaften der Energie</a:t>
            </a:r>
          </a:p>
          <a:p>
            <a:endParaRPr lang="de-DE" dirty="0"/>
          </a:p>
          <a:p>
            <a:pPr lvl="1"/>
            <a:r>
              <a:rPr lang="de-DE" dirty="0"/>
              <a:t>Physikalische Grundlage: Energie und ihre Eigenschaften</a:t>
            </a:r>
          </a:p>
          <a:p>
            <a:pPr lvl="1"/>
            <a:endParaRPr lang="de-DE" dirty="0"/>
          </a:p>
          <a:p>
            <a:pPr lvl="1"/>
            <a:r>
              <a:rPr lang="de-DE" b="1" dirty="0"/>
              <a:t>Der Treibhauseffekt: Stationsarbeit</a:t>
            </a:r>
          </a:p>
          <a:p>
            <a:endParaRPr lang="de-DE" dirty="0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91FB4503-727E-3600-79A2-8DFB565F1C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A2B126-C54D-4A21-9F40-43A6B530D19A}" type="slidenum">
              <a:rPr lang="de-DE" smtClean="0"/>
              <a:t>9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8780116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297</Words>
  <Application>Microsoft Office PowerPoint</Application>
  <PresentationFormat>Breitbild</PresentationFormat>
  <Paragraphs>115</Paragraphs>
  <Slides>12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12</vt:i4>
      </vt:variant>
    </vt:vector>
  </HeadingPairs>
  <TitlesOfParts>
    <vt:vector size="17" baseType="lpstr">
      <vt:lpstr>Aptos</vt:lpstr>
      <vt:lpstr>Aptos Display</vt:lpstr>
      <vt:lpstr>Arial</vt:lpstr>
      <vt:lpstr>Calibri</vt:lpstr>
      <vt:lpstr>Office</vt:lpstr>
      <vt:lpstr>Ablauf Heute</vt:lpstr>
      <vt:lpstr>Wiederholung: 4 Eigenschaften der Energie</vt:lpstr>
      <vt:lpstr>Energieumwandlung</vt:lpstr>
      <vt:lpstr>Energieübertragung</vt:lpstr>
      <vt:lpstr>Energieentwertung</vt:lpstr>
      <vt:lpstr>Energieerhaltung</vt:lpstr>
      <vt:lpstr>Ablauf Heute</vt:lpstr>
      <vt:lpstr>Das Energiekonzept anwenden</vt:lpstr>
      <vt:lpstr>Ablauf Heute</vt:lpstr>
      <vt:lpstr>Der Treibhauseffekt</vt:lpstr>
      <vt:lpstr>Der Treibhauseffekt - Stationsarbeit</vt:lpstr>
      <vt:lpstr>Ausblick nächste Woche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Moin Moin</dc:title>
  <dc:creator>Lisa Rudolf</dc:creator>
  <cp:lastModifiedBy>Lisa Rudolf</cp:lastModifiedBy>
  <cp:revision>273</cp:revision>
  <dcterms:created xsi:type="dcterms:W3CDTF">2024-03-11T06:48:19Z</dcterms:created>
  <dcterms:modified xsi:type="dcterms:W3CDTF">2024-08-14T08:38:41Z</dcterms:modified>
</cp:coreProperties>
</file>