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319" r:id="rId2"/>
    <p:sldId id="324" r:id="rId3"/>
    <p:sldId id="320" r:id="rId4"/>
    <p:sldId id="322" r:id="rId5"/>
    <p:sldId id="323" r:id="rId6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59" d="100"/>
          <a:sy n="59" d="100"/>
        </p:scale>
        <p:origin x="940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7FE8A18-5ADC-4083-A453-0D6FE04118E4}" type="datetimeFigureOut">
              <a:rPr lang="de-DE" smtClean="0"/>
              <a:t>14.08.2024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769CBA-CB36-43B9-AAD5-E8033D4D2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388680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5235902-AE0B-8384-50B4-03750CDA993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A11A916F-F0E3-89BD-9E9F-357D8AC638A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E941922F-C0E6-9B35-5DDF-69DE047ED3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897CB4-3AD7-4BF6-A319-8272D8EE4A85}" type="datetime1">
              <a:rPr lang="de-DE" smtClean="0"/>
              <a:t>14.08.2024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82CA9289-24AB-E81B-31EF-E270EF914E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3B3ADD1-DA35-2C60-8F5A-FD1B9D0DC1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2B126-C54D-4A21-9F40-43A6B530D19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053109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6E7A7E7-3DB5-F6DD-96A0-5B64F687CE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19DDC199-6CC9-F09D-2ECD-A07404CF208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9C4B4F32-9341-3AFA-DC98-874800CDA3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397D1D4-247C-4FA4-908F-DFAAD9D49C21}" type="datetime1">
              <a:rPr lang="de-DE" smtClean="0"/>
              <a:t>14.08.2024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080FBEFB-210F-C136-14C2-A11B893F44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62194FFA-F7CE-BB26-36CF-4D2EC7A111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2B126-C54D-4A21-9F40-43A6B530D19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373270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66F36AF1-32B7-F57C-F0EC-813059BD3D8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9BD6251B-E9CD-D2F3-A6E2-CD5C4AF9DD7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BDD49A5-B430-1E60-67AA-DB66DC0DEF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7D7FEB-072D-4A99-817F-52EA87E94483}" type="datetime1">
              <a:rPr lang="de-DE" smtClean="0"/>
              <a:t>14.08.2024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FEF9510A-9B6A-018C-3493-6A1292D136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DBCC23A-3E11-FA78-3A67-337FE3D27E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2B126-C54D-4A21-9F40-43A6B530D19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026702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B697955-275B-BDA3-33CA-E5644D8C65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29BFA43A-DD51-F5A3-A0C2-545B0787D7B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A8796A5-BB28-FA23-E0BB-366A3E5784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098FFC4-67B4-46E9-8B7A-CFFDE6580C88}" type="datetime1">
              <a:rPr lang="de-DE" smtClean="0"/>
              <a:t>14.08.2024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C60EC84-0C69-01B2-58A9-FCCBB5D357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1B7D5FC-54F3-23C3-C05D-205D80FE29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2B126-C54D-4A21-9F40-43A6B530D19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949887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0B582B7-D7F9-0686-A411-3292F7F87A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932E2722-7F51-E929-AE28-0F6981582EE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1D512999-557F-BA86-03E9-39CB5BC1A6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BA963E-E76E-441C-BF55-0E329F52FF77}" type="datetime1">
              <a:rPr lang="de-DE" smtClean="0"/>
              <a:t>14.08.2024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51EF90E8-16DF-1005-2306-C51A9CE938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CC984309-21C1-3A8B-B3BF-A7852549FE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2B126-C54D-4A21-9F40-43A6B530D19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807855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5017BA1-375C-1E18-065B-4EB56EE53E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6DE56000-132C-33AE-A1EC-7B72DBF6F54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5C653292-9587-BBDA-A9A4-09CFC29F291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B2F29004-4C51-2968-4FBA-E2CCF80881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CBD547-32BC-49F6-984F-47370875DCE8}" type="datetime1">
              <a:rPr lang="de-DE" smtClean="0"/>
              <a:t>14.08.2024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ADE1923A-CC59-0E9E-7B2C-DF5BFB88D8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BB8FF000-CCFD-384D-E4A1-438FE0ED65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2B126-C54D-4A21-9F40-43A6B530D19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182943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285EF84-F462-44EB-7257-287F002457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EC9320E0-C824-BFA2-C3B3-EDC2D54F46A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74BF7F48-3CCC-5B23-5CC7-35166B3A6D5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906F1A5A-4767-F38C-3ED6-9F15699362A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D9A8F0AF-F153-A0E7-5159-9E0AD401200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C741DE5E-6650-1164-4A44-20B336D698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E6532A-47F0-4C6B-8099-6B22FFEE3904}" type="datetime1">
              <a:rPr lang="de-DE" smtClean="0"/>
              <a:t>14.08.2024</a:t>
            </a:fld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CAEE1D1D-1FDB-6DB3-A07D-EE54778D5B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B8EE48E2-473C-F6B0-1BA6-5F9EBBC9FB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2B126-C54D-4A21-9F40-43A6B530D19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195137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DAE0F39-2D9F-65F8-B2B5-CD633E3304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E2C9CA4F-41A2-D88F-AA87-244C7900E3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B8EE59-60C5-429D-80BC-47D1F7BD8442}" type="datetime1">
              <a:rPr lang="de-DE" smtClean="0"/>
              <a:t>14.08.2024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4FEA9BE7-FC7A-53F2-AF5C-08F8A843F9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20FBEDC4-94B7-BE33-F6DC-21CC2A72F3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2B126-C54D-4A21-9F40-43A6B530D19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69888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0FFB0FD8-1A2F-0808-E48C-840ADA1052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6567A3-2640-4B35-A525-1072AEE42873}" type="datetime1">
              <a:rPr lang="de-DE" smtClean="0"/>
              <a:t>14.08.2024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2980A039-CB07-52C5-6D74-4030072DEB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10F27843-1684-EB82-4BDC-AE4029DCC6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2B126-C54D-4A21-9F40-43A6B530D19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455675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D877972-A686-1685-B353-74D2CD5625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362D02F8-D664-F927-5DA5-409DA30495F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E5E49902-DEE8-1647-BEFF-E918E1F8711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F3ABFD6D-4496-CF2C-27F1-7B550CFF75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62ACCE-7792-47F7-8560-118521A9E446}" type="datetime1">
              <a:rPr lang="de-DE" smtClean="0"/>
              <a:t>14.08.2024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7BF45678-C1CE-61CE-AABE-9AC25DE91D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DEF9D562-DD62-6F5B-73B1-8BE33DA0E8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2B126-C54D-4A21-9F40-43A6B530D19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148270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17B235B-764D-490F-BE8D-02958FF6E9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C475FF5C-5F0D-6A00-6877-E9F68FB09A7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B32235A3-FEC1-6B51-57CE-FA62449C6B2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4360D434-3819-7CB0-3966-1E4C3C11D1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B959BD-6EBC-4E75-9296-DBE2FEA33C6D}" type="datetime1">
              <a:rPr lang="de-DE" smtClean="0"/>
              <a:t>14.08.2024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4F3FBCA5-5803-5C5C-F911-264C285BA2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28F275FC-DFD7-6AF1-325F-893B5C294C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2B126-C54D-4A21-9F40-43A6B530D19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635002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885C146A-6108-D96E-A925-829A2115F8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808B8599-A8AD-8E97-D4CF-6669BF2D27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A500B5CD-E82B-D15C-19DF-B9426E5ABDF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4947FD0-F4AB-4F4B-8896-ACA92DB83723}" type="datetime1">
              <a:rPr lang="de-DE" smtClean="0"/>
              <a:t>14.08.2024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B2FFB0D8-6F50-272F-C441-F9A212D1E0E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B519A687-5C53-CAF9-4A69-7236BE39604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1A2B126-C54D-4A21-9F40-43A6B530D19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726518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DAF1966E-FD40-4A4A-B61B-C4DF7FA05F0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047BFA19-D45E-416B-A404-7AF2F3F270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58209" y="0"/>
            <a:ext cx="11167447" cy="2018806"/>
          </a:xfrm>
          <a:prstGeom prst="rect">
            <a:avLst/>
          </a:prstGeom>
          <a:ln w="9525">
            <a:solidFill>
              <a:srgbClr val="E1E1E1"/>
            </a:solidFill>
          </a:ln>
          <a:effectLst>
            <a:outerShdw blurRad="50800" dist="38100" dir="2700000" algn="tl" rotWithShape="0">
              <a:schemeClr val="bg1">
                <a:lumMod val="85000"/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2" name="Rectangle 11">
            <a:extLst>
              <a:ext uri="{FF2B5EF4-FFF2-40B4-BE49-F238E27FC236}">
                <a16:creationId xmlns:a16="http://schemas.microsoft.com/office/drawing/2014/main" id="{8E0105E7-23DB-4CF2-8258-FF47C7620F6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6928" y="0"/>
            <a:ext cx="11155680" cy="2011680"/>
          </a:xfrm>
          <a:prstGeom prst="rect">
            <a:avLst/>
          </a:pr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4C5C0CE0-EFF5-7BD6-0802-7119B4E2E5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5568" y="548640"/>
            <a:ext cx="10168128" cy="1179576"/>
          </a:xfrm>
        </p:spPr>
        <p:txBody>
          <a:bodyPr>
            <a:normAutofit/>
          </a:bodyPr>
          <a:lstStyle/>
          <a:p>
            <a:r>
              <a:rPr lang="de-DE" sz="4000" dirty="0"/>
              <a:t>Ablauf Heute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074B4F7D-14B2-478B-8BF5-01E4E0C5D26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98834" y="758952"/>
            <a:ext cx="128016" cy="7040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1B34EEEB-9AEF-4BF9-0613-5F8919C468B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15568" y="2481942"/>
            <a:ext cx="10168128" cy="3827417"/>
          </a:xfrm>
        </p:spPr>
        <p:txBody>
          <a:bodyPr>
            <a:normAutofit/>
          </a:bodyPr>
          <a:lstStyle/>
          <a:p>
            <a:r>
              <a:rPr lang="de-DE" dirty="0"/>
              <a:t>Was ist der Klimawandel?</a:t>
            </a:r>
          </a:p>
          <a:p>
            <a:endParaRPr lang="de-DE" dirty="0"/>
          </a:p>
          <a:p>
            <a:r>
              <a:rPr lang="de-DE" b="1" dirty="0"/>
              <a:t>Wie lässt sich der Klimawandel erklären?</a:t>
            </a:r>
          </a:p>
          <a:p>
            <a:pPr lvl="1"/>
            <a:r>
              <a:rPr lang="de-DE" dirty="0"/>
              <a:t>Das dynamische Strahlungsgleichgewicht</a:t>
            </a:r>
          </a:p>
          <a:p>
            <a:pPr lvl="1"/>
            <a:endParaRPr lang="de-DE" dirty="0"/>
          </a:p>
          <a:p>
            <a:r>
              <a:rPr lang="de-DE" b="1" dirty="0"/>
              <a:t>Welche Auswirkungen hat der Klimawandel?</a:t>
            </a:r>
          </a:p>
          <a:p>
            <a:pPr lvl="1"/>
            <a:r>
              <a:rPr lang="de-DE" dirty="0"/>
              <a:t>Auswirkungen auf Tiere, Menschen und das Wetter</a:t>
            </a:r>
          </a:p>
          <a:p>
            <a:pPr marL="457200" lvl="1" indent="0">
              <a:buNone/>
            </a:pPr>
            <a:endParaRPr lang="de-DE" dirty="0"/>
          </a:p>
        </p:txBody>
      </p:sp>
      <p:pic>
        <p:nvPicPr>
          <p:cNvPr id="5" name="Grafik 4" descr="Ein Bild, das Text, Screenshot, Diagramm, Reihe enthält.&#10;&#10;Automatisch generierte Beschreibung">
            <a:extLst>
              <a:ext uri="{FF2B5EF4-FFF2-40B4-BE49-F238E27FC236}">
                <a16:creationId xmlns:a16="http://schemas.microsoft.com/office/drawing/2014/main" id="{A7E4E85F-48FE-4971-A393-0FD1A26AE914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59841" y="2578332"/>
            <a:ext cx="3368130" cy="1883442"/>
          </a:xfrm>
          <a:prstGeom prst="rect">
            <a:avLst/>
          </a:prstGeom>
        </p:spPr>
      </p:pic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7CCC25CE-CCD1-1D1A-4B08-3B40933C2B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2B126-C54D-4A21-9F40-43A6B530D19A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593447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DAF1966E-FD40-4A4A-B61B-C4DF7FA05F0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047BFA19-D45E-416B-A404-7AF2F3F270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58209" y="0"/>
            <a:ext cx="11167447" cy="2018806"/>
          </a:xfrm>
          <a:prstGeom prst="rect">
            <a:avLst/>
          </a:prstGeom>
          <a:ln w="9525">
            <a:solidFill>
              <a:srgbClr val="E1E1E1"/>
            </a:solidFill>
          </a:ln>
          <a:effectLst>
            <a:outerShdw blurRad="50800" dist="38100" dir="2700000" algn="tl" rotWithShape="0">
              <a:schemeClr val="bg1">
                <a:lumMod val="85000"/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2" name="Rectangle 11">
            <a:extLst>
              <a:ext uri="{FF2B5EF4-FFF2-40B4-BE49-F238E27FC236}">
                <a16:creationId xmlns:a16="http://schemas.microsoft.com/office/drawing/2014/main" id="{8E0105E7-23DB-4CF2-8258-FF47C7620F6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6928" y="0"/>
            <a:ext cx="11155680" cy="2011680"/>
          </a:xfrm>
          <a:prstGeom prst="rect">
            <a:avLst/>
          </a:pr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4C5C0CE0-EFF5-7BD6-0802-7119B4E2E5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5568" y="548640"/>
            <a:ext cx="10168128" cy="1179576"/>
          </a:xfrm>
        </p:spPr>
        <p:txBody>
          <a:bodyPr>
            <a:normAutofit fontScale="90000"/>
          </a:bodyPr>
          <a:lstStyle/>
          <a:p>
            <a:r>
              <a:rPr lang="de-DE" sz="4000" dirty="0"/>
              <a:t>Wiederholung: Sonnenstrahlung vs. Wärmestrahlung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074B4F7D-14B2-478B-8BF5-01E4E0C5D26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98834" y="758952"/>
            <a:ext cx="128016" cy="7040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1B34EEEB-9AEF-4BF9-0613-5F8919C468B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15568" y="2481942"/>
            <a:ext cx="10168128" cy="3827417"/>
          </a:xfrm>
        </p:spPr>
        <p:txBody>
          <a:bodyPr>
            <a:normAutofit fontScale="92500"/>
          </a:bodyPr>
          <a:lstStyle/>
          <a:p>
            <a:r>
              <a:rPr lang="de-DE" dirty="0"/>
              <a:t>Was wisst ihr noch zu den Unterschieden der Sonnenstrahlung und der Wärmestrahlung?</a:t>
            </a:r>
            <a:br>
              <a:rPr lang="de-DE" dirty="0"/>
            </a:br>
            <a:r>
              <a:rPr lang="de-DE" dirty="0"/>
              <a:t>Testet euch gegenseitig!</a:t>
            </a:r>
          </a:p>
          <a:p>
            <a:endParaRPr lang="de-DE" dirty="0"/>
          </a:p>
          <a:p>
            <a:r>
              <a:rPr lang="de-DE" i="1" dirty="0"/>
              <a:t>Nennt eurem Sitznachbar oder eurer Sitznachbarin eine Eigenschaft. Er oder sie ordnet diese dann der korrekten Strahlungsart zu. Dann tauscht ihr die Rollen.</a:t>
            </a:r>
          </a:p>
          <a:p>
            <a:endParaRPr lang="de-DE" dirty="0"/>
          </a:p>
          <a:p>
            <a:r>
              <a:rPr lang="de-DE" dirty="0"/>
              <a:t>Ihr wisst nicht weiter? Schaut noch einmal auf das Arbeitsblatt 6!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7CCC25CE-CCD1-1D1A-4B08-3B40933C2B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2B126-C54D-4A21-9F40-43A6B530D19A}" type="slidenum">
              <a:rPr lang="de-DE" smtClean="0"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474923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DAF1966E-FD40-4A4A-B61B-C4DF7FA05F0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047BFA19-D45E-416B-A404-7AF2F3F270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58209" y="0"/>
            <a:ext cx="11167447" cy="2018806"/>
          </a:xfrm>
          <a:prstGeom prst="rect">
            <a:avLst/>
          </a:prstGeom>
          <a:ln w="9525">
            <a:solidFill>
              <a:srgbClr val="E1E1E1"/>
            </a:solidFill>
          </a:ln>
          <a:effectLst>
            <a:outerShdw blurRad="50800" dist="38100" dir="2700000" algn="tl" rotWithShape="0">
              <a:schemeClr val="bg1">
                <a:lumMod val="85000"/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2" name="Rectangle 11">
            <a:extLst>
              <a:ext uri="{FF2B5EF4-FFF2-40B4-BE49-F238E27FC236}">
                <a16:creationId xmlns:a16="http://schemas.microsoft.com/office/drawing/2014/main" id="{8E0105E7-23DB-4CF2-8258-FF47C7620F6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6928" y="0"/>
            <a:ext cx="11155680" cy="2011680"/>
          </a:xfrm>
          <a:prstGeom prst="rect">
            <a:avLst/>
          </a:pr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D1129301-3879-15DF-EF21-85C2AF10F1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5568" y="548640"/>
            <a:ext cx="10168128" cy="1179576"/>
          </a:xfrm>
        </p:spPr>
        <p:txBody>
          <a:bodyPr>
            <a:normAutofit fontScale="90000"/>
          </a:bodyPr>
          <a:lstStyle/>
          <a:p>
            <a:r>
              <a:rPr lang="de-DE" sz="4000" dirty="0"/>
              <a:t>Das Strahlungsgleichgewicht</a:t>
            </a:r>
            <a:br>
              <a:rPr lang="de-DE" sz="4000" dirty="0"/>
            </a:br>
            <a:r>
              <a:rPr lang="de-DE" sz="4000" dirty="0"/>
              <a:t>- Energieerhaltung im System Erde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074B4F7D-14B2-478B-8BF5-01E4E0C5D26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98834" y="758952"/>
            <a:ext cx="128016" cy="7040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pic>
        <p:nvPicPr>
          <p:cNvPr id="19" name="Grafik 18">
            <a:extLst>
              <a:ext uri="{FF2B5EF4-FFF2-40B4-BE49-F238E27FC236}">
                <a16:creationId xmlns:a16="http://schemas.microsoft.com/office/drawing/2014/main" id="{783955A5-1F9E-541C-B5B7-79C951D0852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282"/>
          <a:stretch/>
        </p:blipFill>
        <p:spPr>
          <a:xfrm>
            <a:off x="8007998" y="3210088"/>
            <a:ext cx="3275698" cy="2095618"/>
          </a:xfrm>
          <a:prstGeom prst="rect">
            <a:avLst/>
          </a:prstGeom>
        </p:spPr>
      </p:pic>
      <p:pic>
        <p:nvPicPr>
          <p:cNvPr id="3" name="Grafik 2" descr="Ein Bild, das Text, Screenshot, Diagramm, Reihe enthält.&#10;&#10;Automatisch generierte Beschreibung">
            <a:extLst>
              <a:ext uri="{FF2B5EF4-FFF2-40B4-BE49-F238E27FC236}">
                <a16:creationId xmlns:a16="http://schemas.microsoft.com/office/drawing/2014/main" id="{455CF77A-6ED1-FCD4-C25E-E8A0CC2410B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08304" y="2276856"/>
            <a:ext cx="6808016" cy="3807010"/>
          </a:xfrm>
          <a:prstGeom prst="rect">
            <a:avLst/>
          </a:prstGeom>
        </p:spPr>
      </p:pic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08DEDDBA-7EA7-E6C7-D3D6-56D203C8AD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2B126-C54D-4A21-9F40-43A6B530D19A}" type="slidenum">
              <a:rPr lang="de-DE" smtClean="0"/>
              <a:t>3</a:t>
            </a:fld>
            <a:endParaRPr lang="de-DE"/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6EE5ABAC-98EC-780F-AD33-D01903C3AC70}"/>
              </a:ext>
            </a:extLst>
          </p:cNvPr>
          <p:cNvSpPr txBox="1"/>
          <p:nvPr/>
        </p:nvSpPr>
        <p:spPr>
          <a:xfrm rot="16200000">
            <a:off x="10650979" y="4532648"/>
            <a:ext cx="140564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1200" dirty="0"/>
              <a:t>© </a:t>
            </a:r>
            <a:r>
              <a:rPr lang="de-DE" sz="1200" dirty="0" err="1"/>
              <a:t>Eilks</a:t>
            </a:r>
            <a:r>
              <a:rPr lang="de-DE" sz="1200" dirty="0"/>
              <a:t> et al., 2011</a:t>
            </a:r>
          </a:p>
        </p:txBody>
      </p:sp>
    </p:spTree>
    <p:extLst>
      <p:ext uri="{BB962C8B-B14F-4D97-AF65-F5344CB8AC3E}">
        <p14:creationId xmlns:p14="http://schemas.microsoft.com/office/powerpoint/2010/main" val="4310375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DAF1966E-FD40-4A4A-B61B-C4DF7FA05F0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047BFA19-D45E-416B-A404-7AF2F3F270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58209" y="0"/>
            <a:ext cx="11167447" cy="2018806"/>
          </a:xfrm>
          <a:prstGeom prst="rect">
            <a:avLst/>
          </a:prstGeom>
          <a:ln w="9525">
            <a:solidFill>
              <a:srgbClr val="E1E1E1"/>
            </a:solidFill>
          </a:ln>
          <a:effectLst>
            <a:outerShdw blurRad="50800" dist="38100" dir="2700000" algn="tl" rotWithShape="0">
              <a:schemeClr val="bg1">
                <a:lumMod val="85000"/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2" name="Rectangle 11">
            <a:extLst>
              <a:ext uri="{FF2B5EF4-FFF2-40B4-BE49-F238E27FC236}">
                <a16:creationId xmlns:a16="http://schemas.microsoft.com/office/drawing/2014/main" id="{8E0105E7-23DB-4CF2-8258-FF47C7620F6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6928" y="0"/>
            <a:ext cx="11155680" cy="2011680"/>
          </a:xfrm>
          <a:prstGeom prst="rect">
            <a:avLst/>
          </a:pr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4C5C0CE0-EFF5-7BD6-0802-7119B4E2E5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5568" y="548640"/>
            <a:ext cx="10168128" cy="1179576"/>
          </a:xfrm>
        </p:spPr>
        <p:txBody>
          <a:bodyPr>
            <a:normAutofit/>
          </a:bodyPr>
          <a:lstStyle/>
          <a:p>
            <a:r>
              <a:rPr lang="de-DE" sz="4000" dirty="0"/>
              <a:t>Welche Auswirkungen hat der Klimawandel?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074B4F7D-14B2-478B-8BF5-01E4E0C5D26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98834" y="758952"/>
            <a:ext cx="128016" cy="7040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28AD0057-5CC8-9232-EE7D-B0CDE94C6C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2B126-C54D-4A21-9F40-43A6B530D19A}" type="slidenum">
              <a:rPr lang="de-DE" smtClean="0"/>
              <a:t>4</a:t>
            </a:fld>
            <a:endParaRPr lang="de-DE"/>
          </a:p>
        </p:txBody>
      </p:sp>
      <p:pic>
        <p:nvPicPr>
          <p:cNvPr id="7" name="Grafik 6" descr="Ein Bild, das Muster, Grafiken, Pixel, Design enthält.&#10;&#10;Automatisch generierte Beschreibung">
            <a:extLst>
              <a:ext uri="{FF2B5EF4-FFF2-40B4-BE49-F238E27FC236}">
                <a16:creationId xmlns:a16="http://schemas.microsoft.com/office/drawing/2014/main" id="{ED0CE678-02B1-00AE-F5F9-E323954D4DD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83657" y="2808373"/>
            <a:ext cx="1548000" cy="1548000"/>
          </a:xfrm>
          <a:prstGeom prst="rect">
            <a:avLst/>
          </a:prstGeom>
        </p:spPr>
      </p:pic>
      <p:sp>
        <p:nvSpPr>
          <p:cNvPr id="9" name="Inhaltsplatzhalter 2">
            <a:extLst>
              <a:ext uri="{FF2B5EF4-FFF2-40B4-BE49-F238E27FC236}">
                <a16:creationId xmlns:a16="http://schemas.microsoft.com/office/drawing/2014/main" id="{87744882-0338-BABE-772F-1B936D814AE7}"/>
              </a:ext>
            </a:extLst>
          </p:cNvPr>
          <p:cNvSpPr txBox="1">
            <a:spLocks/>
          </p:cNvSpPr>
          <p:nvPr/>
        </p:nvSpPr>
        <p:spPr>
          <a:xfrm>
            <a:off x="626850" y="2481941"/>
            <a:ext cx="6296464" cy="4158703"/>
          </a:xfrm>
          <a:prstGeom prst="rect">
            <a:avLst/>
          </a:prstGeom>
        </p:spPr>
        <p:txBody>
          <a:bodyPr vert="horz" lIns="91440" tIns="45720" rIns="91440" bIns="45720" rtlCol="0">
            <a:normAutofit fontScale="55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de-DE" sz="3800"/>
              <a:t>Schaut euch die beiden Videoausschnitte an</a:t>
            </a:r>
          </a:p>
          <a:p>
            <a:pPr>
              <a:lnSpc>
                <a:spcPct val="120000"/>
              </a:lnSpc>
            </a:pPr>
            <a:endParaRPr lang="de-DE" sz="2500"/>
          </a:p>
          <a:p>
            <a:pPr>
              <a:lnSpc>
                <a:spcPct val="120000"/>
              </a:lnSpc>
            </a:pPr>
            <a:r>
              <a:rPr lang="de-DE" sz="3800"/>
              <a:t>Welche Hintergrundinformationen gibt es zu den folgenden Klimafakten?</a:t>
            </a:r>
          </a:p>
          <a:p>
            <a:pPr marL="468000" lvl="1" indent="-216000">
              <a:lnSpc>
                <a:spcPct val="120000"/>
              </a:lnSpc>
            </a:pPr>
            <a:endParaRPr lang="de-DE"/>
          </a:p>
          <a:p>
            <a:pPr marL="468000" lvl="1" indent="-216000">
              <a:lnSpc>
                <a:spcPct val="120000"/>
              </a:lnSpc>
            </a:pPr>
            <a:r>
              <a:rPr lang="de-DE" sz="3200"/>
              <a:t>Fakt 6: Der Klimawandel ist schlecht für uns!</a:t>
            </a:r>
          </a:p>
          <a:p>
            <a:pPr marL="468000" lvl="1" indent="-216000">
              <a:lnSpc>
                <a:spcPct val="120000"/>
              </a:lnSpc>
            </a:pPr>
            <a:r>
              <a:rPr lang="de-DE" sz="3200"/>
              <a:t>Fakt 7: Der Klimawandel ist schlecht für Pflanzen!</a:t>
            </a:r>
          </a:p>
          <a:p>
            <a:pPr marL="468000" lvl="1" indent="-216000">
              <a:lnSpc>
                <a:spcPct val="120000"/>
              </a:lnSpc>
            </a:pPr>
            <a:r>
              <a:rPr lang="de-DE" sz="3200"/>
              <a:t>Fakt 8: Extremwetter nimmt zu!</a:t>
            </a:r>
          </a:p>
          <a:p>
            <a:pPr>
              <a:lnSpc>
                <a:spcPct val="120000"/>
              </a:lnSpc>
            </a:pPr>
            <a:endParaRPr lang="de-DE" sz="2500"/>
          </a:p>
          <a:p>
            <a:pPr>
              <a:lnSpc>
                <a:spcPct val="120000"/>
              </a:lnSpc>
            </a:pPr>
            <a:r>
              <a:rPr lang="de-DE" sz="3800"/>
              <a:t>Notiert eure Ergebnisse in euer Klimafakten-Heft auf Seite 5 und 6</a:t>
            </a:r>
            <a:endParaRPr lang="de-DE" sz="3800" dirty="0"/>
          </a:p>
        </p:txBody>
      </p:sp>
      <p:sp>
        <p:nvSpPr>
          <p:cNvPr id="11" name="Inhaltsplatzhalter 2">
            <a:extLst>
              <a:ext uri="{FF2B5EF4-FFF2-40B4-BE49-F238E27FC236}">
                <a16:creationId xmlns:a16="http://schemas.microsoft.com/office/drawing/2014/main" id="{6CC93ACD-1B23-F5AD-8920-AE67B8DE7670}"/>
              </a:ext>
            </a:extLst>
          </p:cNvPr>
          <p:cNvSpPr txBox="1">
            <a:spLocks/>
          </p:cNvSpPr>
          <p:nvPr/>
        </p:nvSpPr>
        <p:spPr>
          <a:xfrm>
            <a:off x="7475438" y="2277021"/>
            <a:ext cx="4164438" cy="41587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de-DE" sz="2000" dirty="0"/>
              <a:t>Risiken des Klimawandels für Deutschland (ganzes Video):</a:t>
            </a:r>
          </a:p>
          <a:p>
            <a:pPr marL="0" indent="0">
              <a:buNone/>
            </a:pPr>
            <a:endParaRPr lang="de-DE" sz="2000" dirty="0"/>
          </a:p>
          <a:p>
            <a:pPr marL="0" indent="0">
              <a:buNone/>
            </a:pPr>
            <a:endParaRPr lang="de-DE" sz="2000" dirty="0"/>
          </a:p>
          <a:p>
            <a:pPr marL="0" indent="0">
              <a:lnSpc>
                <a:spcPct val="100000"/>
              </a:lnSpc>
              <a:buNone/>
            </a:pPr>
            <a:endParaRPr lang="de-DE" sz="2000" dirty="0"/>
          </a:p>
          <a:p>
            <a:pPr marL="0" indent="0">
              <a:buNone/>
            </a:pPr>
            <a:r>
              <a:rPr lang="de-DE" sz="2000" dirty="0"/>
              <a:t>7 Fakten zum menschengemachten Klimawandel (Fakt 6: 12:59 – 15:39):</a:t>
            </a:r>
            <a:br>
              <a:rPr lang="de-DE" sz="2200" dirty="0"/>
            </a:br>
            <a:endParaRPr lang="de-DE" sz="2200" dirty="0"/>
          </a:p>
          <a:p>
            <a:endParaRPr lang="de-DE" sz="2200" dirty="0"/>
          </a:p>
          <a:p>
            <a:endParaRPr lang="de-DE" sz="2200" dirty="0"/>
          </a:p>
        </p:txBody>
      </p:sp>
      <p:sp>
        <p:nvSpPr>
          <p:cNvPr id="13" name="Rechteck: abgerundete Ecken 12">
            <a:extLst>
              <a:ext uri="{FF2B5EF4-FFF2-40B4-BE49-F238E27FC236}">
                <a16:creationId xmlns:a16="http://schemas.microsoft.com/office/drawing/2014/main" id="{E08B94E7-AA34-7577-E684-03745892A07D}"/>
              </a:ext>
            </a:extLst>
          </p:cNvPr>
          <p:cNvSpPr/>
          <p:nvPr/>
        </p:nvSpPr>
        <p:spPr>
          <a:xfrm>
            <a:off x="7271656" y="2191352"/>
            <a:ext cx="4450951" cy="4118008"/>
          </a:xfrm>
          <a:prstGeom prst="roundRect">
            <a:avLst>
              <a:gd name="adj" fmla="val 7125"/>
            </a:avLst>
          </a:prstGeom>
          <a:noFill/>
          <a:ln w="28575"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15" name="Grafik 14" descr="Ein Bild, das Muster, Pixel, Design enthält.&#10;&#10;Automatisch generierte Beschreibung">
            <a:extLst>
              <a:ext uri="{FF2B5EF4-FFF2-40B4-BE49-F238E27FC236}">
                <a16:creationId xmlns:a16="http://schemas.microsoft.com/office/drawing/2014/main" id="{A9216A0D-35C3-1237-F9C4-2299CAF86DF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83657" y="4747138"/>
            <a:ext cx="1548000" cy="154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99210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DAF1966E-FD40-4A4A-B61B-C4DF7FA05F0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047BFA19-D45E-416B-A404-7AF2F3F270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58209" y="0"/>
            <a:ext cx="11167447" cy="2018806"/>
          </a:xfrm>
          <a:prstGeom prst="rect">
            <a:avLst/>
          </a:prstGeom>
          <a:ln w="9525">
            <a:solidFill>
              <a:srgbClr val="E1E1E1"/>
            </a:solidFill>
          </a:ln>
          <a:effectLst>
            <a:outerShdw blurRad="50800" dist="38100" dir="2700000" algn="tl" rotWithShape="0">
              <a:schemeClr val="bg1">
                <a:lumMod val="85000"/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2" name="Rectangle 11">
            <a:extLst>
              <a:ext uri="{FF2B5EF4-FFF2-40B4-BE49-F238E27FC236}">
                <a16:creationId xmlns:a16="http://schemas.microsoft.com/office/drawing/2014/main" id="{8E0105E7-23DB-4CF2-8258-FF47C7620F6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6928" y="0"/>
            <a:ext cx="11155680" cy="2011680"/>
          </a:xfrm>
          <a:prstGeom prst="rect">
            <a:avLst/>
          </a:pr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4C5C0CE0-EFF5-7BD6-0802-7119B4E2E5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5568" y="548640"/>
            <a:ext cx="10168128" cy="1179576"/>
          </a:xfrm>
        </p:spPr>
        <p:txBody>
          <a:bodyPr>
            <a:normAutofit/>
          </a:bodyPr>
          <a:lstStyle/>
          <a:p>
            <a:r>
              <a:rPr lang="de-DE" sz="4000"/>
              <a:t>Ausblick nächste Woche</a:t>
            </a:r>
            <a:endParaRPr lang="de-DE" sz="4000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074B4F7D-14B2-478B-8BF5-01E4E0C5D26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98834" y="758952"/>
            <a:ext cx="128016" cy="7040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1B34EEEB-9AEF-4BF9-0613-5F8919C468B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15568" y="2481942"/>
            <a:ext cx="10168128" cy="3827417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de-DE" sz="3200" b="1" dirty="0"/>
              <a:t>Klimafakten und Klimamythen</a:t>
            </a:r>
          </a:p>
          <a:p>
            <a:pPr marL="457200" lvl="1" indent="0">
              <a:buNone/>
            </a:pPr>
            <a:endParaRPr lang="de-DE" dirty="0"/>
          </a:p>
          <a:p>
            <a:r>
              <a:rPr lang="de-DE" dirty="0"/>
              <a:t>Techniken der Klimawandel-Leugnung</a:t>
            </a:r>
          </a:p>
          <a:p>
            <a:pPr lvl="1"/>
            <a:endParaRPr lang="de-DE" dirty="0"/>
          </a:p>
          <a:p>
            <a:r>
              <a:rPr lang="de-DE" dirty="0"/>
              <a:t>Mythen der Klimawandel-Leugnung widerlegen</a:t>
            </a:r>
          </a:p>
          <a:p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28AD0057-5CC8-9232-EE7D-B0CDE94C6C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2B126-C54D-4A21-9F40-43A6B530D19A}" type="slidenum">
              <a:rPr lang="de-DE" smtClean="0"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7909938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208</Words>
  <Application>Microsoft Office PowerPoint</Application>
  <PresentationFormat>Breitbild</PresentationFormat>
  <Paragraphs>42</Paragraphs>
  <Slides>5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5</vt:i4>
      </vt:variant>
    </vt:vector>
  </HeadingPairs>
  <TitlesOfParts>
    <vt:vector size="10" baseType="lpstr">
      <vt:lpstr>Aptos</vt:lpstr>
      <vt:lpstr>Aptos Display</vt:lpstr>
      <vt:lpstr>Arial</vt:lpstr>
      <vt:lpstr>Calibri</vt:lpstr>
      <vt:lpstr>Office</vt:lpstr>
      <vt:lpstr>Ablauf Heute</vt:lpstr>
      <vt:lpstr>Wiederholung: Sonnenstrahlung vs. Wärmestrahlung</vt:lpstr>
      <vt:lpstr>Das Strahlungsgleichgewicht - Energieerhaltung im System Erde</vt:lpstr>
      <vt:lpstr>Welche Auswirkungen hat der Klimawandel?</vt:lpstr>
      <vt:lpstr>Ausblick nächste Woche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Moin Moin</dc:title>
  <dc:creator>Lisa Rudolf</dc:creator>
  <cp:lastModifiedBy>Lisa Rudolf</cp:lastModifiedBy>
  <cp:revision>303</cp:revision>
  <dcterms:created xsi:type="dcterms:W3CDTF">2024-03-11T06:48:19Z</dcterms:created>
  <dcterms:modified xsi:type="dcterms:W3CDTF">2024-08-14T08:58:08Z</dcterms:modified>
</cp:coreProperties>
</file>