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68" r:id="rId4"/>
    <p:sldId id="258" r:id="rId5"/>
    <p:sldId id="259" r:id="rId6"/>
    <p:sldId id="262" r:id="rId7"/>
    <p:sldId id="264" r:id="rId8"/>
    <p:sldId id="263" r:id="rId9"/>
    <p:sldId id="261" r:id="rId10"/>
    <p:sldId id="260" r:id="rId11"/>
    <p:sldId id="265" r:id="rId12"/>
    <p:sldId id="269" r:id="rId13"/>
    <p:sldId id="266" r:id="rId14"/>
    <p:sldId id="267" r:id="rId15"/>
    <p:sldId id="270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D70161-C45B-45F6-B9B8-7D8703B4B9C1}" v="42" dt="2025-03-10T12:30:20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a Junge" userId="814989921d0f30dd" providerId="LiveId" clId="{01D70161-C45B-45F6-B9B8-7D8703B4B9C1}"/>
    <pc:docChg chg="custSel modSld">
      <pc:chgData name="Bea Junge" userId="814989921d0f30dd" providerId="LiveId" clId="{01D70161-C45B-45F6-B9B8-7D8703B4B9C1}" dt="2025-03-10T12:30:14.872" v="75" actId="1076"/>
      <pc:docMkLst>
        <pc:docMk/>
      </pc:docMkLst>
      <pc:sldChg chg="addSp modSp mod modAnim">
        <pc:chgData name="Bea Junge" userId="814989921d0f30dd" providerId="LiveId" clId="{01D70161-C45B-45F6-B9B8-7D8703B4B9C1}" dt="2025-03-06T14:51:46.477" v="45"/>
        <pc:sldMkLst>
          <pc:docMk/>
          <pc:sldMk cId="1419272083" sldId="258"/>
        </pc:sldMkLst>
        <pc:spChg chg="add mod">
          <ac:chgData name="Bea Junge" userId="814989921d0f30dd" providerId="LiveId" clId="{01D70161-C45B-45F6-B9B8-7D8703B4B9C1}" dt="2025-03-06T14:46:44.186" v="3" actId="255"/>
          <ac:spMkLst>
            <pc:docMk/>
            <pc:sldMk cId="1419272083" sldId="258"/>
            <ac:spMk id="2" creationId="{CFA914AD-168A-9414-8992-D48C1F0F19B3}"/>
          </ac:spMkLst>
        </pc:spChg>
      </pc:sldChg>
      <pc:sldChg chg="addSp modSp mod modAnim">
        <pc:chgData name="Bea Junge" userId="814989921d0f30dd" providerId="LiveId" clId="{01D70161-C45B-45F6-B9B8-7D8703B4B9C1}" dt="2025-03-06T14:51:40.139" v="43"/>
        <pc:sldMkLst>
          <pc:docMk/>
          <pc:sldMk cId="3495794752" sldId="259"/>
        </pc:sldMkLst>
        <pc:spChg chg="add mod">
          <ac:chgData name="Bea Junge" userId="814989921d0f30dd" providerId="LiveId" clId="{01D70161-C45B-45F6-B9B8-7D8703B4B9C1}" dt="2025-03-06T14:47:09.147" v="7" actId="1076"/>
          <ac:spMkLst>
            <pc:docMk/>
            <pc:sldMk cId="3495794752" sldId="259"/>
            <ac:spMk id="3" creationId="{03F557A8-6E6E-89B1-9685-054D50F04479}"/>
          </ac:spMkLst>
        </pc:spChg>
      </pc:sldChg>
      <pc:sldChg chg="addSp modSp mod modAnim">
        <pc:chgData name="Bea Junge" userId="814989921d0f30dd" providerId="LiveId" clId="{01D70161-C45B-45F6-B9B8-7D8703B4B9C1}" dt="2025-03-06T14:50:12.178" v="33"/>
        <pc:sldMkLst>
          <pc:docMk/>
          <pc:sldMk cId="1413414921" sldId="260"/>
        </pc:sldMkLst>
        <pc:spChg chg="add mod">
          <ac:chgData name="Bea Junge" userId="814989921d0f30dd" providerId="LiveId" clId="{01D70161-C45B-45F6-B9B8-7D8703B4B9C1}" dt="2025-03-06T14:49:10.376" v="31" actId="1076"/>
          <ac:spMkLst>
            <pc:docMk/>
            <pc:sldMk cId="1413414921" sldId="260"/>
            <ac:spMk id="2" creationId="{8303A094-CAD3-0519-BD5E-7F168C3E7502}"/>
          </ac:spMkLst>
        </pc:spChg>
      </pc:sldChg>
      <pc:sldChg chg="addSp modSp mod modAnim">
        <pc:chgData name="Bea Junge" userId="814989921d0f30dd" providerId="LiveId" clId="{01D70161-C45B-45F6-B9B8-7D8703B4B9C1}" dt="2025-03-06T14:51:10.782" v="35"/>
        <pc:sldMkLst>
          <pc:docMk/>
          <pc:sldMk cId="3492307570" sldId="261"/>
        </pc:sldMkLst>
        <pc:spChg chg="add mod">
          <ac:chgData name="Bea Junge" userId="814989921d0f30dd" providerId="LiveId" clId="{01D70161-C45B-45F6-B9B8-7D8703B4B9C1}" dt="2025-03-06T14:48:23.523" v="19" actId="1076"/>
          <ac:spMkLst>
            <pc:docMk/>
            <pc:sldMk cId="3492307570" sldId="261"/>
            <ac:spMk id="3" creationId="{CB4F0819-9213-D13D-26B6-6D5525A8B432}"/>
          </ac:spMkLst>
        </pc:spChg>
      </pc:sldChg>
      <pc:sldChg chg="addSp modSp mod modAnim">
        <pc:chgData name="Bea Junge" userId="814989921d0f30dd" providerId="LiveId" clId="{01D70161-C45B-45F6-B9B8-7D8703B4B9C1}" dt="2025-03-06T14:51:33.529" v="41"/>
        <pc:sldMkLst>
          <pc:docMk/>
          <pc:sldMk cId="2772708653" sldId="262"/>
        </pc:sldMkLst>
        <pc:spChg chg="add mod">
          <ac:chgData name="Bea Junge" userId="814989921d0f30dd" providerId="LiveId" clId="{01D70161-C45B-45F6-B9B8-7D8703B4B9C1}" dt="2025-03-06T14:47:30.098" v="10" actId="1076"/>
          <ac:spMkLst>
            <pc:docMk/>
            <pc:sldMk cId="2772708653" sldId="262"/>
            <ac:spMk id="2" creationId="{E321557A-7183-5988-FE70-6E96F84B6761}"/>
          </ac:spMkLst>
        </pc:spChg>
      </pc:sldChg>
      <pc:sldChg chg="addSp modSp mod modAnim">
        <pc:chgData name="Bea Junge" userId="814989921d0f30dd" providerId="LiveId" clId="{01D70161-C45B-45F6-B9B8-7D8703B4B9C1}" dt="2025-03-06T14:51:18.925" v="37"/>
        <pc:sldMkLst>
          <pc:docMk/>
          <pc:sldMk cId="3788354073" sldId="263"/>
        </pc:sldMkLst>
        <pc:spChg chg="add mod">
          <ac:chgData name="Bea Junge" userId="814989921d0f30dd" providerId="LiveId" clId="{01D70161-C45B-45F6-B9B8-7D8703B4B9C1}" dt="2025-03-06T14:48:04.952" v="16" actId="1076"/>
          <ac:spMkLst>
            <pc:docMk/>
            <pc:sldMk cId="3788354073" sldId="263"/>
            <ac:spMk id="3" creationId="{737DA109-D2C5-FFFA-B64A-D41F44F4C9BE}"/>
          </ac:spMkLst>
        </pc:spChg>
      </pc:sldChg>
      <pc:sldChg chg="addSp modSp mod modAnim">
        <pc:chgData name="Bea Junge" userId="814989921d0f30dd" providerId="LiveId" clId="{01D70161-C45B-45F6-B9B8-7D8703B4B9C1}" dt="2025-03-06T14:51:25.976" v="39"/>
        <pc:sldMkLst>
          <pc:docMk/>
          <pc:sldMk cId="1666601330" sldId="264"/>
        </pc:sldMkLst>
        <pc:spChg chg="add mod">
          <ac:chgData name="Bea Junge" userId="814989921d0f30dd" providerId="LiveId" clId="{01D70161-C45B-45F6-B9B8-7D8703B4B9C1}" dt="2025-03-06T14:47:49.375" v="13" actId="1076"/>
          <ac:spMkLst>
            <pc:docMk/>
            <pc:sldMk cId="1666601330" sldId="264"/>
            <ac:spMk id="3" creationId="{5E78AA46-3B79-6C0E-E37D-D4FC33AB541A}"/>
          </ac:spMkLst>
        </pc:spChg>
      </pc:sldChg>
      <pc:sldChg chg="addSp modSp mod modAnim">
        <pc:chgData name="Bea Junge" userId="814989921d0f30dd" providerId="LiveId" clId="{01D70161-C45B-45F6-B9B8-7D8703B4B9C1}" dt="2025-03-10T12:30:14.872" v="75" actId="1076"/>
        <pc:sldMkLst>
          <pc:docMk/>
          <pc:sldMk cId="2247791671" sldId="267"/>
        </pc:sldMkLst>
        <pc:spChg chg="add mod">
          <ac:chgData name="Bea Junge" userId="814989921d0f30dd" providerId="LiveId" clId="{01D70161-C45B-45F6-B9B8-7D8703B4B9C1}" dt="2025-03-10T12:30:14.872" v="75" actId="1076"/>
          <ac:spMkLst>
            <pc:docMk/>
            <pc:sldMk cId="2247791671" sldId="267"/>
            <ac:spMk id="5" creationId="{32D7CB51-399A-3642-AE25-9296BDC2F2E9}"/>
          </ac:spMkLst>
        </pc:spChg>
      </pc:sldChg>
      <pc:sldChg chg="modSp mod">
        <pc:chgData name="Bea Junge" userId="814989921d0f30dd" providerId="LiveId" clId="{01D70161-C45B-45F6-B9B8-7D8703B4B9C1}" dt="2025-03-06T14:54:17.695" v="55" actId="27636"/>
        <pc:sldMkLst>
          <pc:docMk/>
          <pc:sldMk cId="3303980679" sldId="270"/>
        </pc:sldMkLst>
        <pc:spChg chg="mod">
          <ac:chgData name="Bea Junge" userId="814989921d0f30dd" providerId="LiveId" clId="{01D70161-C45B-45F6-B9B8-7D8703B4B9C1}" dt="2025-03-06T14:54:17.695" v="55" actId="27636"/>
          <ac:spMkLst>
            <pc:docMk/>
            <pc:sldMk cId="3303980679" sldId="270"/>
            <ac:spMk id="3" creationId="{A816D7DC-2223-569E-53E8-57436B50142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D3B3C7E-BC2D-4436-8B03-AC421FA66787}"/>
              </a:ext>
            </a:extLst>
          </p:cNvPr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66887E-4265-46F7-9DE0-605FFFC907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5130" y="1066800"/>
            <a:ext cx="8112369" cy="2073119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 cap="all" spc="39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DB1A74-54F5-45CA-8922-87FFD5751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BE6EF-9D0F-4ABF-B92C-E967FE3F1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B150-954C-4F02-89AC-DA7163D7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79965" y="6245352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16270-CBD7-4ACC-BFC5-9CADE7226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B5D0C1-066E-4C02-A6B8-59FAE4A19724}"/>
              </a:ext>
            </a:extLst>
          </p:cNvPr>
          <p:cNvGrpSpPr/>
          <p:nvPr/>
        </p:nvGrpSpPr>
        <p:grpSpPr>
          <a:xfrm>
            <a:off x="5662258" y="4240546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386904-AFDC-449E-8D1B-906B305EBDA7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70778F2-11E8-428C-8324-479CA9D6FE92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A0BE89E-CB2D-48BA-A8D2-533FAAAA725F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873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1126-542A-43AD-8078-EE356516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5F98B-5F32-4561-BFBC-9F6E5DA0A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28700" y="2161903"/>
            <a:ext cx="10134600" cy="3743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3D0DD-B04E-4E48-8EE1-51E46131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1352D-F9C0-4442-9601-A09A7655E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C0801-9C45-40AE-AB33-5742CDA4D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17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946561-59BF-4566-AD2C-9B05C4771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6250" y="723899"/>
            <a:ext cx="2271849" cy="5410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F7870-6CBD-47E2-854C-68141BAA1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23900" y="723899"/>
            <a:ext cx="8302534" cy="5410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2FAF3-C106-49CB-A845-1FC7F7313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D5CCC-00E8-48FA-91A6-921E7B64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E1751-E7AA-406D-A977-1ACEF1FBD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7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2DC87-4B97-4A7C-BC4C-6E772456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59FD9-57FD-4ABA-9FCD-795405253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BD40E-B0AA-47B8-900F-488A8AEC1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E623C-1E35-4485-A5B4-A71969BE7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C6BB9-EF4F-465E-985B-34521F68C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26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F5577-D71B-4279-B07A-62F703E5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8367D-C35C-4023-BEBE-F834D033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FCF8A-B8C6-496A-98A5-BBB52DB70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CDE45C10-227D-42DF-A888-EEFD3784F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3900" y="750338"/>
            <a:ext cx="4580642" cy="54946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214944-8898-48BC-AE6F-065DA7BBB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80478" y="4714704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4B3AAB-30C4-441D-B481-D253F8325953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DCB6176-5585-40BC-BC9C-CA625F989F1B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7C4F1D9-97D8-43DD-A319-C56367F97FCE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25E64ED-B373-4866-B5A2-E805D3168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</p:spPr>
        <p:txBody>
          <a:bodyPr anchor="b">
            <a:normAutofit/>
          </a:bodyPr>
          <a:lstStyle>
            <a:lvl1pPr algn="ctr">
              <a:defRPr sz="3200" cap="all" spc="6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6D6168-DDAE-41B2-A0D5-42185A2D0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363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825EB-71EE-41B3-89D2-47A0C7C35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62F7D-C4AD-4BD4-AAC8-F0223EE4A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7305" y="2155369"/>
            <a:ext cx="4953000" cy="39983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B088-28C6-4667-8DF2-0DE32AE3E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55369"/>
            <a:ext cx="4953000" cy="3998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6095F-AE34-4E94-B722-E3A1205AE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6A8E6-BD94-48EA-8F35-DA0DF910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78AEF-56B8-49F5-81E8-663B1FFA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1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873F-001F-4254-97F3-05329E6A7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7B575-060F-4296-A28A-93DA109F9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81A51-F4D1-4A02-9918-C416F820B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7306" y="2619103"/>
            <a:ext cx="4849036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2916D0-3DFE-455D-9888-3FDEFD3D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0108" y="1801620"/>
            <a:ext cx="4904585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93D763-0643-4A48-8007-93391C59F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0108" y="2619103"/>
            <a:ext cx="4904585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A2D07B-3A5D-41C2-83B8-BD1AD6522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2C1367-FE5A-4CDD-B85B-724FFFE5B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2F244-23EB-4E1A-B74F-77F23F87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9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6C0A-BEF4-4DE4-A9D2-C60298FC7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67C0AC-3C98-4D68-AE72-CFFA1638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7722A-E2E4-45D2-8A20-4853ED683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B9201-B20B-4412-B745-F2F6A914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32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C4889A-9ABE-4409-BAD8-F84C36C1F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DA5A70-FE21-4CB6-A67B-1DC798E9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4AD11-7FD2-432C-A6AB-395BE9275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0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97CF-9CDD-4E78-8F35-A2FFE786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94BFE-7A85-4123-B0F7-4DB1C141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6800"/>
            <a:ext cx="6172200" cy="48386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EFD6D-1929-4A73-A860-22A36FF5C1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399A5-94A1-4452-AFF0-918BDA8B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589D8-DD83-406C-A77A-176D2399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46024-82ED-40EF-8846-F6CC44BC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01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D12FA-83A4-42AF-98D7-312C4C5A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CF1DC8-2932-4C6E-BFBB-8BA1C95984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5942012" cy="48387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E0000-EF01-46A5-8A71-25FB7EA3F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AD40B-9246-4532-9F73-5BA9061C3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6B9A0-5B1C-4F7B-828A-EF74E514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E99FB-C932-4165-A612-8B302D8F7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5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CE7638-D991-46E7-BF2C-67D1AC829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C6B9C-4923-4DAB-9748-D5CD289EB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78CF6-4B33-40E4-B881-5F4C56837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19590046-DA73-4BBF-84B5-C08E6F75191A}" type="slidenum">
              <a:rPr lang="en-US" smtClean="0"/>
              <a:t>‹Nr.›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857E-F564-4539-9984-10435B614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C485584D-7D79-4248-9986-4CA35242F94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EABEF-B998-4B11-A878-8F492F8E3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B54D17-3792-403D-9127-495845021D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29" r:id="rId6"/>
    <p:sldLayoutId id="2147483725" r:id="rId7"/>
    <p:sldLayoutId id="2147483726" r:id="rId8"/>
    <p:sldLayoutId id="2147483727" r:id="rId9"/>
    <p:sldLayoutId id="2147483728" r:id="rId10"/>
    <p:sldLayoutId id="2147483730" r:id="rId1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-228600" algn="l" defTabSz="914400" rtl="0" eaLnBrk="1" latinLnBrk="0" hangingPunct="1">
        <a:lnSpc>
          <a:spcPct val="11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tomobilwoche.de/agenturmeldungen/linde-steigert-gewinn-kraftig-und-setzt-auf-wasserstof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weser-kurier.de/bremen/das-sind-niedersachsens-neue-minister-doc7e5h4gr7m9cmy0w5o3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D8EACB7-D372-470B-B76E-A829D0031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41" b="5390"/>
          <a:stretch/>
        </p:blipFill>
        <p:spPr>
          <a:xfrm>
            <a:off x="20" y="1571"/>
            <a:ext cx="12191980" cy="6856429"/>
          </a:xfrm>
          <a:prstGeom prst="rect">
            <a:avLst/>
          </a:prstGeom>
        </p:spPr>
      </p:pic>
      <p:sp>
        <p:nvSpPr>
          <p:cNvPr id="26" name="Rectangle 5">
            <a:extLst>
              <a:ext uri="{FF2B5EF4-FFF2-40B4-BE49-F238E27FC236}">
                <a16:creationId xmlns:a16="http://schemas.microsoft.com/office/drawing/2014/main" id="{C7EA4B13-46D3-41EE-95DA-7B2100DE9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701" y="1028700"/>
            <a:ext cx="4038600" cy="48006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CEEEBE1-DC7B-4168-90C6-DB88876E3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614259" y="4550150"/>
            <a:ext cx="867485" cy="115439"/>
            <a:chOff x="8910933" y="1861308"/>
            <a:chExt cx="867485" cy="11543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3418E74-781F-419C-8C63-91C14AF8D8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29">
              <a:extLst>
                <a:ext uri="{FF2B5EF4-FFF2-40B4-BE49-F238E27FC236}">
                  <a16:creationId xmlns:a16="http://schemas.microsoft.com/office/drawing/2014/main" id="{9B0F0D1C-98D5-4C46-961A-0E36168C31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0">
              <a:extLst>
                <a:ext uri="{FF2B5EF4-FFF2-40B4-BE49-F238E27FC236}">
                  <a16:creationId xmlns:a16="http://schemas.microsoft.com/office/drawing/2014/main" id="{23E9C99B-47BB-461B-AEDE-0B227C5B2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1" y="1593055"/>
            <a:ext cx="4038600" cy="2601787"/>
          </a:xfrm>
        </p:spPr>
        <p:txBody>
          <a:bodyPr>
            <a:normAutofit/>
          </a:bodyPr>
          <a:lstStyle/>
          <a:p>
            <a:r>
              <a:rPr lang="de-DE" dirty="0"/>
              <a:t>W</a:t>
            </a:r>
            <a:r>
              <a:rPr lang="de-DE" cap="none" dirty="0"/>
              <a:t>as macht Forschende in den Naturwissenschaften aus?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12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Ein Bild, das Menschliches Gesicht, Person, Vorderkopf, Kinn enthält.&#10;&#10;Automatisch generierte Beschreibung">
            <a:extLst>
              <a:ext uri="{FF2B5EF4-FFF2-40B4-BE49-F238E27FC236}">
                <a16:creationId xmlns:a16="http://schemas.microsoft.com/office/drawing/2014/main" id="{4C752F9B-6549-0AEB-F838-2DE56822B9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 bwMode="auto">
          <a:xfrm>
            <a:off x="1682" y="10"/>
            <a:ext cx="6096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2" name="Straight Connector 1041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el 5">
            <a:extLst>
              <a:ext uri="{FF2B5EF4-FFF2-40B4-BE49-F238E27FC236}">
                <a16:creationId xmlns:a16="http://schemas.microsoft.com/office/drawing/2014/main" id="{7F74636C-9195-3C45-A53F-A14D1860A2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0"/>
            <a:ext cx="5778697" cy="295179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/>
            </a:b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Justus Notholt 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Professor an der Uni Bremen, Bereich Umweltphysik </a:t>
            </a:r>
            <a:r>
              <a:rPr lang="en-US" sz="3200" cap="none" dirty="0"/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9627958-5EB5-57FA-3322-2AAEE8C81CC6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03A094-CAD3-0519-BD5E-7F168C3E7502}"/>
              </a:ext>
            </a:extLst>
          </p:cNvPr>
          <p:cNvSpPr txBox="1"/>
          <p:nvPr/>
        </p:nvSpPr>
        <p:spPr>
          <a:xfrm>
            <a:off x="4656688" y="6519436"/>
            <a:ext cx="142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0" i="0" dirty="0">
                <a:solidFill>
                  <a:schemeClr val="bg1"/>
                </a:solidFill>
                <a:effectLst/>
                <a:latin typeface="+mj-lt"/>
              </a:rPr>
              <a:t>© Uni Bremen</a:t>
            </a:r>
            <a:endParaRPr lang="de-DE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341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3200" cap="none" dirty="0">
                <a:solidFill>
                  <a:schemeClr val="bg1"/>
                </a:solidFill>
              </a:rPr>
              <a:t>Studienlage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5947440" y="868197"/>
            <a:ext cx="6095981" cy="503999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lvl="1">
              <a:lnSpc>
                <a:spcPct val="107000"/>
              </a:lnSpc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Schüler:innen denken häufig, dass Wissenschaftler:innen ….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eher seltsam sind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meist männlich sind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einen weißen Kittel anhaben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nicht attraktiv sind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ungepflegt sind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von seltsamen Geräten umgeben sind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wenig über Geschehnisse außerhalb des Labors wissen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intelligent sind </a:t>
            </a:r>
          </a:p>
          <a:p>
            <a:pPr marL="1200150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gefährliche und geheimnisvolle Arbeit leisten 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de-DE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alleine arbeiten 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488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3200" cap="none" dirty="0">
                <a:solidFill>
                  <a:schemeClr val="bg1"/>
                </a:solidFill>
              </a:rPr>
              <a:t>Gruppenarbeit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6244560" y="1028700"/>
            <a:ext cx="5798876" cy="45426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3000" dirty="0">
                <a:solidFill>
                  <a:schemeClr val="tx2"/>
                </a:solidFill>
              </a:rPr>
              <a:t>Findet euch in Gruppen von 3-4 Personen zusammen und bearbeitet eine Station. Bereitet euch darauf vor, eure Ergebnisse der Klasse vorzustellen. Die Vorstellung sollte  3-4 Minuten lang sein. 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093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3200" cap="none" dirty="0">
                <a:solidFill>
                  <a:schemeClr val="bg1"/>
                </a:solidFill>
              </a:rPr>
              <a:t>Vorstellung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6244561" y="1028700"/>
            <a:ext cx="5798875" cy="45426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3000" dirty="0">
                <a:solidFill>
                  <a:schemeClr val="tx2"/>
                </a:solidFill>
              </a:rPr>
              <a:t>Biografie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de-DE" sz="30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3000" dirty="0">
                <a:solidFill>
                  <a:schemeClr val="tx2"/>
                </a:solidFill>
              </a:rPr>
              <a:t>Anforderungsprofil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de-DE" sz="30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3000" dirty="0">
                <a:solidFill>
                  <a:schemeClr val="tx2"/>
                </a:solidFill>
              </a:rPr>
              <a:t>Palette an Wissenschaftler:innen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de-DE" sz="30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3000" dirty="0">
                <a:solidFill>
                  <a:schemeClr val="tx2"/>
                </a:solidFill>
              </a:rPr>
              <a:t>Vielfältige Bereiche der Wissenschaft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649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3200" cap="none" dirty="0">
                <a:solidFill>
                  <a:schemeClr val="bg1"/>
                </a:solidFill>
              </a:rPr>
              <a:t>Abschluss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6244561" y="1028700"/>
            <a:ext cx="5798875" cy="45426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000" dirty="0">
                <a:solidFill>
                  <a:schemeClr val="tx2"/>
                </a:solidFill>
              </a:rPr>
              <a:t>Was ist hier zu sehen? </a:t>
            </a:r>
            <a:endParaRPr lang="de-DE" sz="3000" dirty="0">
              <a:solidFill>
                <a:schemeClr val="tx2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Mad Scientist Cartoon Bilder – Durchsuchen 4,442 Archivfotos,  Vektorgrafiken und Videos | Adobe Stock">
            <a:extLst>
              <a:ext uri="{FF2B5EF4-FFF2-40B4-BE49-F238E27FC236}">
                <a16:creationId xmlns:a16="http://schemas.microsoft.com/office/drawing/2014/main" id="{008EE4BC-DFAF-E9AA-BE4B-33410D3B6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66" y="1955126"/>
            <a:ext cx="48482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2D7CB51-399A-3642-AE25-9296BDC2F2E9}"/>
              </a:ext>
            </a:extLst>
          </p:cNvPr>
          <p:cNvSpPr txBox="1"/>
          <p:nvPr/>
        </p:nvSpPr>
        <p:spPr>
          <a:xfrm>
            <a:off x="10690124" y="5256812"/>
            <a:ext cx="1136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0" i="0" dirty="0">
                <a:effectLst/>
                <a:latin typeface="+mj-lt"/>
              </a:rPr>
              <a:t>© Versta Research</a:t>
            </a:r>
            <a:endParaRPr lang="de-DE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779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3200" cap="none" dirty="0">
                <a:solidFill>
                  <a:schemeClr val="bg1"/>
                </a:solidFill>
              </a:rPr>
              <a:t>Bilderquellen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6244561" y="626225"/>
            <a:ext cx="5798875" cy="50042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300" dirty="0">
                <a:solidFill>
                  <a:schemeClr val="tx2"/>
                </a:solidFill>
              </a:rPr>
              <a:t>Steve Angel </a:t>
            </a:r>
          </a:p>
          <a:p>
            <a:pPr>
              <a:lnSpc>
                <a:spcPct val="110000"/>
              </a:lnSpc>
            </a:pPr>
            <a:r>
              <a:rPr lang="de-DE" sz="11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https://www.automobilwoche.de/agenturmeldungen/linde-steigert-gewinn-kraftig-und-setzt-auf-wasserstoff</a:t>
            </a:r>
            <a:endParaRPr lang="de-DE" sz="11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300" dirty="0">
                <a:solidFill>
                  <a:schemeClr val="tx2"/>
                </a:solidFill>
              </a:rPr>
              <a:t>Katharine Freese </a:t>
            </a:r>
          </a:p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</a:rPr>
              <a:t>https://press.princeton.edu/ideas/katherine-freese-on-how-relativity-rejuvenated-her-career</a:t>
            </a:r>
          </a:p>
          <a:p>
            <a:pPr>
              <a:lnSpc>
                <a:spcPct val="110000"/>
              </a:lnSpc>
            </a:pPr>
            <a:r>
              <a:rPr lang="de-DE" sz="2300" dirty="0">
                <a:solidFill>
                  <a:schemeClr val="tx2"/>
                </a:solidFill>
              </a:rPr>
              <a:t>Dorothea Jasper </a:t>
            </a:r>
          </a:p>
          <a:p>
            <a:pPr>
              <a:lnSpc>
                <a:spcPct val="110000"/>
              </a:lnSpc>
            </a:pPr>
            <a:r>
              <a:rPr lang="de-DE" sz="1200" dirty="0">
                <a:solidFill>
                  <a:schemeClr val="tx2"/>
                </a:solidFill>
              </a:rPr>
              <a:t>https://www.ik-h.de/leistungsspektrum/medizinische-klinik/sonografie/sonografisch-gesteuerte-massnahmen/</a:t>
            </a:r>
          </a:p>
          <a:p>
            <a:pPr>
              <a:lnSpc>
                <a:spcPct val="110000"/>
              </a:lnSpc>
            </a:pPr>
            <a:r>
              <a:rPr lang="de-DE" sz="2300" dirty="0">
                <a:solidFill>
                  <a:schemeClr val="tx2"/>
                </a:solidFill>
              </a:rPr>
              <a:t>Herbert Feuerstein</a:t>
            </a:r>
          </a:p>
          <a:p>
            <a:pPr>
              <a:lnSpc>
                <a:spcPct val="110000"/>
              </a:lnSpc>
            </a:pPr>
            <a:r>
              <a:rPr lang="de-DE" sz="1100" dirty="0">
                <a:solidFill>
                  <a:schemeClr val="tx2"/>
                </a:solidFill>
              </a:rPr>
              <a:t>https://madmag.de/herbert-feuerstein/</a:t>
            </a:r>
          </a:p>
          <a:p>
            <a:pPr>
              <a:lnSpc>
                <a:spcPct val="110000"/>
              </a:lnSpc>
            </a:pPr>
            <a:r>
              <a:rPr lang="de-DE" sz="2300" dirty="0">
                <a:solidFill>
                  <a:schemeClr val="tx2"/>
                </a:solidFill>
              </a:rPr>
              <a:t>Thomas Offenloch</a:t>
            </a:r>
          </a:p>
          <a:p>
            <a:pPr>
              <a:lnSpc>
                <a:spcPct val="110000"/>
              </a:lnSpc>
            </a:pPr>
            <a:r>
              <a:rPr lang="de-DE" sz="1200" dirty="0">
                <a:solidFill>
                  <a:schemeClr val="tx2"/>
                </a:solidFill>
              </a:rPr>
              <a:t>https://deutscher-verkehrsgerichtstag.de/pages/verein/vorstand.php</a:t>
            </a:r>
          </a:p>
          <a:p>
            <a:pPr>
              <a:lnSpc>
                <a:spcPct val="110000"/>
              </a:lnSpc>
            </a:pPr>
            <a:r>
              <a:rPr lang="de-DE" sz="2300" dirty="0">
                <a:solidFill>
                  <a:schemeClr val="tx2"/>
                </a:solidFill>
              </a:rPr>
              <a:t>Gabriele Heinen-Kljajic</a:t>
            </a:r>
          </a:p>
          <a:p>
            <a:pPr>
              <a:lnSpc>
                <a:spcPct val="110000"/>
              </a:lnSpc>
            </a:pPr>
            <a:r>
              <a:rPr lang="de-DE" sz="12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https://www.weser-kurier.de/bremen/das-sind-niedersachsens-neue-minister-doc7e5h4gr7m9cmy0w5o3z</a:t>
            </a:r>
            <a:r>
              <a:rPr lang="de-DE" sz="1200" dirty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de-DE" sz="2300" dirty="0">
                <a:solidFill>
                  <a:schemeClr val="tx2"/>
                </a:solidFill>
              </a:rPr>
              <a:t>Justus</a:t>
            </a:r>
            <a:r>
              <a:rPr lang="de-DE" sz="1200" dirty="0">
                <a:solidFill>
                  <a:schemeClr val="tx2"/>
                </a:solidFill>
              </a:rPr>
              <a:t> </a:t>
            </a:r>
            <a:r>
              <a:rPr lang="de-DE" sz="2300" dirty="0">
                <a:solidFill>
                  <a:schemeClr val="tx2"/>
                </a:solidFill>
              </a:rPr>
              <a:t>Notholt </a:t>
            </a:r>
          </a:p>
          <a:p>
            <a:pPr>
              <a:lnSpc>
                <a:spcPct val="110000"/>
              </a:lnSpc>
            </a:pPr>
            <a:r>
              <a:rPr lang="de-DE" sz="1100" dirty="0">
                <a:solidFill>
                  <a:schemeClr val="tx2"/>
                </a:solidFill>
              </a:rPr>
              <a:t>https://www.iup.uni-bremen.de/deu/forschung/fernerkundung/index.html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398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cap="none">
                <a:solidFill>
                  <a:schemeClr val="bg1"/>
                </a:solidFill>
              </a:rPr>
              <a:t>Ablauf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6244559" y="1028700"/>
            <a:ext cx="5798875" cy="45426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000" dirty="0">
                <a:solidFill>
                  <a:schemeClr val="tx2"/>
                </a:solidFill>
              </a:rPr>
              <a:t>1. Einstieg</a:t>
            </a:r>
          </a:p>
          <a:p>
            <a:pPr marL="514350" indent="-514350">
              <a:lnSpc>
                <a:spcPct val="110000"/>
              </a:lnSpc>
              <a:spcAft>
                <a:spcPts val="600"/>
              </a:spcAft>
              <a:buAutoNum type="arabicPeriod"/>
            </a:pPr>
            <a:endParaRPr lang="en-US" sz="30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000" dirty="0">
                <a:solidFill>
                  <a:schemeClr val="tx2"/>
                </a:solidFill>
              </a:rPr>
              <a:t>2. Gruppenarbeit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US" sz="30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000" dirty="0">
                <a:solidFill>
                  <a:schemeClr val="tx2"/>
                </a:solidFill>
              </a:rPr>
              <a:t>3. Vorstellung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br>
              <a:rPr lang="en-US" sz="3000" dirty="0">
                <a:solidFill>
                  <a:schemeClr val="tx2"/>
                </a:solidFill>
              </a:rPr>
            </a:br>
            <a:r>
              <a:rPr lang="en-US" sz="3000" dirty="0">
                <a:solidFill>
                  <a:schemeClr val="tx2"/>
                </a:solidFill>
              </a:rPr>
              <a:t>4. Abschluss 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683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B7804E36-6605-4C15-AE05-652814944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0D5C27-8D3C-4B26-892C-65D34D694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725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703459-5B5E-4B0D-999D-DB8565B7F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4561" y="159026"/>
            <a:ext cx="5798876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richmännchenfamilien halten Hände">
            <a:extLst>
              <a:ext uri="{FF2B5EF4-FFF2-40B4-BE49-F238E27FC236}">
                <a16:creationId xmlns:a16="http://schemas.microsoft.com/office/drawing/2014/main" id="{3258029B-2B99-60BD-7C41-A3A8949F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27215" r="13578" b="1"/>
          <a:stretch/>
        </p:blipFill>
        <p:spPr>
          <a:xfrm>
            <a:off x="20" y="10"/>
            <a:ext cx="6095981" cy="68725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2C7C83-73B7-E9F1-F5FD-55BE79D92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1066800"/>
            <a:ext cx="4229100" cy="4753429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3200" cap="none" dirty="0">
                <a:solidFill>
                  <a:schemeClr val="bg1"/>
                </a:solidFill>
              </a:rPr>
              <a:t>Einstieg</a:t>
            </a:r>
            <a:r>
              <a:rPr lang="en-US" sz="3200" cap="none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816D7DC-2223-569E-53E8-57436B50142F}"/>
              </a:ext>
            </a:extLst>
          </p:cNvPr>
          <p:cNvSpPr txBox="1"/>
          <p:nvPr/>
        </p:nvSpPr>
        <p:spPr>
          <a:xfrm>
            <a:off x="6244559" y="1028700"/>
            <a:ext cx="5798875" cy="45426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3000" dirty="0">
                <a:solidFill>
                  <a:schemeClr val="tx2"/>
                </a:solidFill>
                <a:latin typeface="Calibri (Textkörper)"/>
              </a:rPr>
              <a:t>Zu welcher Berufsgruppe gehören die folgenden Personen?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de-DE" sz="3000" dirty="0">
              <a:solidFill>
                <a:schemeClr val="tx2"/>
              </a:solidFill>
              <a:latin typeface="Calibri (Textkörper)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2000" dirty="0">
                <a:solidFill>
                  <a:schemeClr val="tx2"/>
                </a:solidFill>
                <a:latin typeface="Calibri (Textkörper)"/>
              </a:rPr>
              <a:t>	</a:t>
            </a:r>
            <a:r>
              <a:rPr lang="de-DE" sz="20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2000" dirty="0">
                <a:solidFill>
                  <a:schemeClr val="tx2"/>
                </a:solidFill>
                <a:latin typeface="Calibri (Textkörper)"/>
              </a:rPr>
              <a:t>	Richter:in, Bäcker:in, Wissenschaftler:in, 	Geschäftsführer:in, Mediziner:in,  Autor:in, 	Handwerker:in, Politiker:in, Comedian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53FA49-39A3-4265-8670-1CC425A6E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7" y="5850470"/>
            <a:ext cx="867485" cy="115439"/>
            <a:chOff x="8910933" y="1861308"/>
            <a:chExt cx="867485" cy="11543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C43A9D-6FE6-4C0D-8F62-BE6F97205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A21C79E-831C-44CF-B6A5-1677130A9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1E9E6F4-D7E6-42EA-9D33-18D653D1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863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E05633F-72E1-1231-F22E-280FF2679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1"/>
            <a:ext cx="5778697" cy="28767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/>
            </a:b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Steve Angel 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Geschäftsführer von Linde</a:t>
            </a:r>
            <a:br>
              <a:rPr lang="en-US" sz="3200" cap="none" dirty="0"/>
            </a:br>
            <a:r>
              <a:rPr lang="en-US" sz="3200" cap="none" dirty="0"/>
              <a:t> </a:t>
            </a:r>
          </a:p>
        </p:txBody>
      </p:sp>
      <p:pic>
        <p:nvPicPr>
          <p:cNvPr id="7" name="Grafik 6" descr="Top-Verdiener war 2021 Steve Angel, CEO von Linde, mit einem Jahresgehalt von 19,4 Millionen Euro.">
            <a:extLst>
              <a:ext uri="{FF2B5EF4-FFF2-40B4-BE49-F238E27FC236}">
                <a16:creationId xmlns:a16="http://schemas.microsoft.com/office/drawing/2014/main" id="{8CB6024B-8AFD-27B2-BDC5-511FA98D2A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7" r="15417"/>
          <a:stretch/>
        </p:blipFill>
        <p:spPr bwMode="auto">
          <a:xfrm>
            <a:off x="1682" y="10"/>
            <a:ext cx="6096000" cy="6857990"/>
          </a:xfrm>
          <a:prstGeom prst="rect">
            <a:avLst/>
          </a:prstGeom>
          <a:noFill/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BBE2D670-9A34-4AA3-C386-BA2347C5B1DD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FA914AD-168A-9414-8992-D48C1F0F19B3}"/>
              </a:ext>
            </a:extLst>
          </p:cNvPr>
          <p:cNvSpPr txBox="1"/>
          <p:nvPr/>
        </p:nvSpPr>
        <p:spPr>
          <a:xfrm>
            <a:off x="5117432" y="6464968"/>
            <a:ext cx="896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0" i="0" dirty="0">
                <a:solidFill>
                  <a:schemeClr val="bg1"/>
                </a:solidFill>
                <a:effectLst/>
                <a:latin typeface="+mj-lt"/>
              </a:rPr>
              <a:t>© Linde</a:t>
            </a:r>
            <a:endParaRPr lang="de-DE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927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 descr="Katherine Freese on how relativity rejuvenated her career | Princeton  University Press">
            <a:extLst>
              <a:ext uri="{FF2B5EF4-FFF2-40B4-BE49-F238E27FC236}">
                <a16:creationId xmlns:a16="http://schemas.microsoft.com/office/drawing/2014/main" id="{F1247FC7-8A9F-7376-EC69-38E99ABB6E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" r="-2" b="17576"/>
          <a:stretch/>
        </p:blipFill>
        <p:spPr bwMode="auto">
          <a:xfrm>
            <a:off x="1682" y="10"/>
            <a:ext cx="6096000" cy="6857990"/>
          </a:xfrm>
          <a:prstGeom prst="rect">
            <a:avLst/>
          </a:prstGeom>
          <a:noFill/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tel 5">
            <a:extLst>
              <a:ext uri="{FF2B5EF4-FFF2-40B4-BE49-F238E27FC236}">
                <a16:creationId xmlns:a16="http://schemas.microsoft.com/office/drawing/2014/main" id="{3007B1B1-740F-F514-EE6E-E9688AFF2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1"/>
            <a:ext cx="5778697" cy="28153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/>
            </a:b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Katharine Freese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Naturwissenschaftlerin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im Bereich dunkle Materie &amp; Energie </a:t>
            </a:r>
            <a:r>
              <a:rPr lang="en-US" sz="2700" cap="none" dirty="0"/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7DEBFDD-9D18-03DC-97B3-0D98DB7C2E53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3F557A8-6E6E-89B1-9685-054D50F04479}"/>
              </a:ext>
            </a:extLst>
          </p:cNvPr>
          <p:cNvSpPr txBox="1"/>
          <p:nvPr/>
        </p:nvSpPr>
        <p:spPr>
          <a:xfrm>
            <a:off x="5204986" y="6532537"/>
            <a:ext cx="903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0" i="0" dirty="0">
                <a:solidFill>
                  <a:schemeClr val="bg1"/>
                </a:solidFill>
                <a:effectLst/>
                <a:latin typeface="+mj-lt"/>
              </a:rPr>
              <a:t>© Freese</a:t>
            </a:r>
            <a:endParaRPr lang="de-DE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579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tel 5">
            <a:extLst>
              <a:ext uri="{FF2B5EF4-FFF2-40B4-BE49-F238E27FC236}">
                <a16:creationId xmlns:a16="http://schemas.microsoft.com/office/drawing/2014/main" id="{3007B1B1-740F-F514-EE6E-E9688AFF2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0"/>
            <a:ext cx="5778697" cy="24673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/>
            </a:b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Dorothea Jasper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Fachärztin für innere Medizin </a:t>
            </a:r>
            <a:r>
              <a:rPr lang="en-US" sz="3200" cap="none" dirty="0"/>
              <a:t>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48E1235-D957-1BC0-5615-B04F8BDCB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6" r="16223"/>
          <a:stretch/>
        </p:blipFill>
        <p:spPr bwMode="auto">
          <a:xfrm>
            <a:off x="-1" y="1"/>
            <a:ext cx="6096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61F95EA-7C1B-D7A7-2ACA-0476466AB984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321557A-7183-5988-FE70-6E96F84B6761}"/>
              </a:ext>
            </a:extLst>
          </p:cNvPr>
          <p:cNvSpPr txBox="1"/>
          <p:nvPr/>
        </p:nvSpPr>
        <p:spPr>
          <a:xfrm>
            <a:off x="2767075" y="6519445"/>
            <a:ext cx="3341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0" i="0" dirty="0">
                <a:effectLst/>
                <a:latin typeface="+mj-lt"/>
              </a:rPr>
              <a:t>© Israelitisches Krankenhaus Hamburg</a:t>
            </a:r>
            <a:endParaRPr lang="de-DE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270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E05633F-72E1-1231-F22E-280FF2679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0"/>
            <a:ext cx="5778697" cy="2508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/>
            </a:b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Herbert Feuerstein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Journalist, </a:t>
            </a: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Comedian, Schauspieler 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 Entertainer </a:t>
            </a:r>
            <a:r>
              <a:rPr lang="en-US" sz="3200" cap="none" dirty="0"/>
              <a:t> 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 descr="Herbert Feuerstein">
            <a:extLst>
              <a:ext uri="{FF2B5EF4-FFF2-40B4-BE49-F238E27FC236}">
                <a16:creationId xmlns:a16="http://schemas.microsoft.com/office/drawing/2014/main" id="{8049FA7F-DE31-9751-32F2-E1B3ECC751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75"/>
          <a:stretch/>
        </p:blipFill>
        <p:spPr bwMode="auto">
          <a:xfrm>
            <a:off x="-1" y="0"/>
            <a:ext cx="6095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AF63F64-DF5E-B080-878F-A7A0843C2B4C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E78AA46-3B79-6C0E-E37D-D4FC33AB541A}"/>
              </a:ext>
            </a:extLst>
          </p:cNvPr>
          <p:cNvSpPr txBox="1"/>
          <p:nvPr/>
        </p:nvSpPr>
        <p:spPr>
          <a:xfrm>
            <a:off x="5024552" y="6519446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0" i="0" dirty="0">
                <a:solidFill>
                  <a:schemeClr val="bg1"/>
                </a:solidFill>
                <a:effectLst/>
                <a:latin typeface="+mj-lt"/>
              </a:rPr>
              <a:t>© Maddest</a:t>
            </a:r>
            <a:endParaRPr lang="de-DE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660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E05633F-72E1-1231-F22E-280FF2679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0"/>
            <a:ext cx="5778697" cy="24604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/>
            </a:b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Thomas Offenloch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Richter am Bundes-verfassungsgericht</a:t>
            </a:r>
            <a:r>
              <a:rPr lang="en-US" sz="3200" cap="none" dirty="0"/>
              <a:t> 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deutscher-verkehrsgerichtstag - Vorstand">
            <a:extLst>
              <a:ext uri="{FF2B5EF4-FFF2-40B4-BE49-F238E27FC236}">
                <a16:creationId xmlns:a16="http://schemas.microsoft.com/office/drawing/2014/main" id="{12D28FCF-3134-9DDB-402F-210FA4583D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" t="1521" r="388" b="18063"/>
          <a:stretch/>
        </p:blipFill>
        <p:spPr bwMode="auto">
          <a:xfrm>
            <a:off x="-11161" y="1"/>
            <a:ext cx="609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03C2443-CF39-9F5F-316D-14FDE78B3CCF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37DA109-D2C5-FFFA-B64A-D41F44F4C9BE}"/>
              </a:ext>
            </a:extLst>
          </p:cNvPr>
          <p:cNvSpPr txBox="1"/>
          <p:nvPr/>
        </p:nvSpPr>
        <p:spPr>
          <a:xfrm>
            <a:off x="3283698" y="6519447"/>
            <a:ext cx="2823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0" i="0" dirty="0">
                <a:solidFill>
                  <a:schemeClr val="bg1"/>
                </a:solidFill>
                <a:effectLst/>
                <a:latin typeface="+mj-lt"/>
              </a:rPr>
              <a:t>© Deutscher Verkehrsgerichtstag</a:t>
            </a:r>
            <a:endParaRPr lang="de-DE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835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9EB54D17-3792-403D-9127-495845021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158E38A4-F699-490C-8D1F-E8AD332D9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939C6AAB-48AC-41A3-95C2-6BF83715D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F6EE861B-7D2F-4B7C-A6E3-5937E81B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0903" y="159026"/>
            <a:ext cx="5778697" cy="6542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53745597-CF0F-4C14-83C4-612B382A9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10258" y="5849932"/>
            <a:ext cx="867485" cy="115439"/>
            <a:chOff x="8910933" y="1861308"/>
            <a:chExt cx="867485" cy="115439"/>
          </a:xfrm>
        </p:grpSpPr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471CB755-D435-4BD8-A3DB-B304ED0E7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0B7F2CAE-48A1-4EAD-BDD1-4DA217AC0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2" name="Straight Connector 1041">
              <a:extLst>
                <a:ext uri="{FF2B5EF4-FFF2-40B4-BE49-F238E27FC236}">
                  <a16:creationId xmlns:a16="http://schemas.microsoft.com/office/drawing/2014/main" id="{98FB73A0-9D61-4989-BA5F-7EF6308D8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el 5">
            <a:extLst>
              <a:ext uri="{FF2B5EF4-FFF2-40B4-BE49-F238E27FC236}">
                <a16:creationId xmlns:a16="http://schemas.microsoft.com/office/drawing/2014/main" id="{7F74636C-9195-3C45-A53F-A14D1860A2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0903" y="733100"/>
            <a:ext cx="5778697" cy="28767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Steckbrief</a:t>
            </a:r>
            <a:br>
              <a:rPr lang="en-US" sz="27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700" cap="none" dirty="0">
                <a:solidFill>
                  <a:schemeClr val="tx1"/>
                </a:solidFill>
              </a:rPr>
            </a:br>
            <a:r>
              <a:rPr lang="en-US" sz="2700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</a:t>
            </a:r>
            <a:r>
              <a:rPr lang="de-DE" sz="2700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Gabriele Heinen-Kljajic</a:t>
            </a:r>
            <a:b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Beruf</a:t>
            </a:r>
            <a:r>
              <a:rPr lang="en-US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7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Politikerin bei den Grünen </a:t>
            </a:r>
            <a:r>
              <a:rPr lang="en-US" sz="3200" cap="none" dirty="0"/>
              <a:t> </a:t>
            </a:r>
          </a:p>
        </p:txBody>
      </p:sp>
      <p:pic>
        <p:nvPicPr>
          <p:cNvPr id="2050" name="Picture 2" descr="gallery image">
            <a:extLst>
              <a:ext uri="{FF2B5EF4-FFF2-40B4-BE49-F238E27FC236}">
                <a16:creationId xmlns:a16="http://schemas.microsoft.com/office/drawing/2014/main" id="{C16A38AB-84AE-FC97-FB61-CB2562C7D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60"/>
          <a:stretch/>
        </p:blipFill>
        <p:spPr bwMode="auto">
          <a:xfrm>
            <a:off x="-17076" y="-1"/>
            <a:ext cx="6113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BCBA59F-A017-7BCE-E92F-6D66C9843568}"/>
              </a:ext>
            </a:extLst>
          </p:cNvPr>
          <p:cNvSpPr txBox="1"/>
          <p:nvPr/>
        </p:nvSpPr>
        <p:spPr>
          <a:xfrm>
            <a:off x="6346209" y="4117748"/>
            <a:ext cx="4932184" cy="189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b="1" u="sng" dirty="0">
                <a:solidFill>
                  <a:schemeClr val="tx2"/>
                </a:solidFill>
                <a:latin typeface="Calibri (Textkörper)"/>
              </a:rPr>
              <a:t>Auswahl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Richter:in, Bäcker:in, Wissenschaftler:in,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Geschäftsführer:in, Mediziner:in,  Autor:in, 	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de-DE" sz="1800" dirty="0">
                <a:solidFill>
                  <a:schemeClr val="tx2"/>
                </a:solidFill>
                <a:latin typeface="Calibri (Textkörper)"/>
              </a:rPr>
              <a:t>Handwerker:in, Politiker:in, Comedian</a:t>
            </a:r>
          </a:p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B4F0819-9213-D13D-26B6-6D5525A8B432}"/>
              </a:ext>
            </a:extLst>
          </p:cNvPr>
          <p:cNvSpPr txBox="1"/>
          <p:nvPr/>
        </p:nvSpPr>
        <p:spPr>
          <a:xfrm>
            <a:off x="5402659" y="6519446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0" i="0" dirty="0">
                <a:solidFill>
                  <a:schemeClr val="bg1"/>
                </a:solidFill>
                <a:effectLst/>
                <a:latin typeface="+mj-lt"/>
              </a:rPr>
              <a:t>© dpa</a:t>
            </a:r>
            <a:endParaRPr lang="de-DE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230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AdornVTI">
  <a:themeElements>
    <a:clrScheme name="GC1">
      <a:dk1>
        <a:sysClr val="windowText" lastClr="000000"/>
      </a:dk1>
      <a:lt1>
        <a:sysClr val="window" lastClr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Bembo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ornVTI" id="{497E3FA9-5A27-4D12-9D04-917BEF3D1303}" vid="{34192A01-61CA-4566-9818-841C607496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647</Words>
  <Application>Microsoft Office PowerPoint</Application>
  <PresentationFormat>Breitbild</PresentationFormat>
  <Paragraphs>95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Bembo</vt:lpstr>
      <vt:lpstr>Calibri</vt:lpstr>
      <vt:lpstr>Calibri (Textkörper)</vt:lpstr>
      <vt:lpstr>Courier New</vt:lpstr>
      <vt:lpstr>AdornVTI</vt:lpstr>
      <vt:lpstr>Was macht Forschende in den Naturwissenschaften aus? </vt:lpstr>
      <vt:lpstr>Ablauf </vt:lpstr>
      <vt:lpstr>Einstieg </vt:lpstr>
      <vt:lpstr>Steckbrief  Name: Steve Angel  Beruf: Geschäftsführer von Linde  </vt:lpstr>
      <vt:lpstr>Steckbrief  Name: Katharine Freese Beruf: Naturwissenschaftlerin im Bereich dunkle Materie &amp; Energie  </vt:lpstr>
      <vt:lpstr>Steckbrief  Name: Dorothea Jasper Beruf: Fachärztin für innere Medizin  </vt:lpstr>
      <vt:lpstr>Steckbrief  Name: Herbert Feuerstein Beruf: Journalist, Comedian, Schauspieler und Entertainer  </vt:lpstr>
      <vt:lpstr>Steckbrief  Name: Thomas Offenloch Beruf: Richter am Bundes-verfassungsgericht </vt:lpstr>
      <vt:lpstr>Steckbrief  Name: Gabriele Heinen-Kljajic Beruf: Politikerin bei den Grünen  </vt:lpstr>
      <vt:lpstr>Steckbrief  Name: Justus Notholt  Beruf: Professor an der Uni Bremen, Bereich Umweltphysik  </vt:lpstr>
      <vt:lpstr>Studienlage</vt:lpstr>
      <vt:lpstr>Gruppenarbeit</vt:lpstr>
      <vt:lpstr>Vorstellung</vt:lpstr>
      <vt:lpstr>Abschluss</vt:lpstr>
      <vt:lpstr>Bilderquellen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macht Forschende in den Naturwissenschaften aus?</dc:title>
  <dc:creator>Bea Junge</dc:creator>
  <cp:lastModifiedBy>Bea Junge</cp:lastModifiedBy>
  <cp:revision>7</cp:revision>
  <dcterms:created xsi:type="dcterms:W3CDTF">2024-02-29T14:32:10Z</dcterms:created>
  <dcterms:modified xsi:type="dcterms:W3CDTF">2025-03-10T12:30:22Z</dcterms:modified>
</cp:coreProperties>
</file>