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64" r:id="rId2"/>
    <p:sldId id="277" r:id="rId3"/>
    <p:sldId id="269" r:id="rId4"/>
    <p:sldId id="259" r:id="rId5"/>
    <p:sldId id="288" r:id="rId6"/>
    <p:sldId id="309" r:id="rId7"/>
    <p:sldId id="289" r:id="rId8"/>
    <p:sldId id="310" r:id="rId9"/>
    <p:sldId id="283" r:id="rId10"/>
    <p:sldId id="296" r:id="rId11"/>
    <p:sldId id="284" r:id="rId12"/>
    <p:sldId id="290" r:id="rId13"/>
    <p:sldId id="298" r:id="rId14"/>
    <p:sldId id="300" r:id="rId15"/>
    <p:sldId id="299" r:id="rId16"/>
    <p:sldId id="303" r:id="rId17"/>
    <p:sldId id="302" r:id="rId18"/>
    <p:sldId id="304" r:id="rId19"/>
    <p:sldId id="294" r:id="rId20"/>
    <p:sldId id="308" r:id="rId21"/>
    <p:sldId id="306" r:id="rId22"/>
    <p:sldId id="307" r:id="rId23"/>
    <p:sldId id="312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E8A18-5ADC-4083-A453-0D6FE04118E4}" type="datetimeFigureOut">
              <a:rPr lang="de-DE" smtClean="0"/>
              <a:t>14.08.2024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69CBA-CB36-43B9-AAD5-E8033D4D2BA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8868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https://de.vecteezy.com/vektorkunst/24122984-zeichnen-leuchtend-lampe-mit-strahlen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69CBA-CB36-43B9-AAD5-E8033D4D2BAA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8686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235902-AE0B-8384-50B4-03750CDA99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11A916F-F0E3-89BD-9E9F-357D8AC63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941922F-C0E6-9B35-5DDF-69DE047ED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FBF2A-796A-4DE3-AE73-8987F609611E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2CA9289-24AB-E81B-31EF-E270EF914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B3ADD1-DA35-2C60-8F5A-FD1B9D0DC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310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E7A7E7-3DB5-F6DD-96A0-5B64F687C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9DDC199-6CC9-F09D-2ECD-A07404CF2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4B4F32-9341-3AFA-DC98-874800CDA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290DA-24B8-4AC5-8F56-DABEE1A8F9E9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80FBEFB-210F-C136-14C2-A11B893F4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194FFA-F7CE-BB26-36CF-4D2EC7A11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327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6F36AF1-32B7-F57C-F0EC-813059BD3D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BD6251B-E9CD-D2F3-A6E2-CD5C4AF9D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BDD49A5-B430-1E60-67AA-DB66DC0DE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4A8DA-8C55-4886-8EA9-E9AB6EDC7990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EF9510A-9B6A-018C-3493-6A1292D13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BCC23A-3E11-FA78-3A67-337FE3D27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2670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697955-275B-BDA3-33CA-E5644D8C6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9BFA43A-DD51-F5A3-A0C2-545B0787D7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A8796A5-BB28-FA23-E0BB-366A3E578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B525F-DB07-4087-8983-6F9C0F620E24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C60EC84-0C69-01B2-58A9-FCCBB5D35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B7D5FC-54F3-23C3-C05D-205D80FE2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98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B582B7-D7F9-0686-A411-3292F7F87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32E2722-7F51-E929-AE28-0F6981582E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D512999-557F-BA86-03E9-39CB5BC1A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5300E-8B9E-4429-A475-90FDD0070BF9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EF90E8-16DF-1005-2306-C51A9CE93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984309-21C1-3A8B-B3BF-A7852549F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0785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17BA1-375C-1E18-065B-4EB56EE53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DE56000-132C-33AE-A1EC-7B72DBF6F5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C653292-9587-BBDA-A9A4-09CFC29F29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2F29004-4C51-2968-4FBA-E2CCF8088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6B95D-92B8-41B4-85D0-5253FA25B939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DE1923A-CC59-0E9E-7B2C-DF5BFB88D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8FF000-CCFD-384D-E4A1-438FE0ED6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8294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85EF84-F462-44EB-7257-287F00245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C9320E0-C824-BFA2-C3B3-EDC2D54F4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4BF7F48-3CCC-5B23-5CC7-35166B3A6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06F1A5A-4767-F38C-3ED6-9F15699362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9A8F0AF-F153-A0E7-5159-9E0AD40120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741DE5E-6650-1164-4A44-20B336D6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8DC79-0EAE-4989-B149-A5B2AD519764}" type="datetime1">
              <a:rPr lang="de-DE" smtClean="0"/>
              <a:t>14.08.2024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AEE1D1D-1FDB-6DB3-A07D-EE54778D5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B8EE48E2-473C-F6B0-1BA6-5F9EBBC9F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951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E0F39-2D9F-65F8-B2B5-CD633E330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2C9CA4F-41A2-D88F-AA87-244C7900E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3A026-BF7D-4D79-8419-3A64420A10FE}" type="datetime1">
              <a:rPr lang="de-DE" smtClean="0"/>
              <a:t>14.08.2024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FEA9BE7-FC7A-53F2-AF5C-08F8A843F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0FBEDC4-94B7-BE33-F6DC-21CC2A72F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988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FFB0FD8-1A2F-0808-E48C-840ADA105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F0BF-1C69-436A-8BA3-821E1A6DEEC2}" type="datetime1">
              <a:rPr lang="de-DE" smtClean="0"/>
              <a:t>14.08.2024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980A039-CB07-52C5-6D74-4030072DE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F27843-1684-EB82-4BDC-AE4029DCC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567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877972-A686-1685-B353-74D2CD562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2D02F8-D664-F927-5DA5-409DA3049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5E49902-DEE8-1647-BEFF-E918E1F87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3ABFD6D-4496-CF2C-27F1-7B550CFF7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EA7F6-9BFD-448B-90AC-CCC4F46C7BB4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F45678-C1CE-61CE-AABE-9AC25DE9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EF9D562-DD62-6F5B-73B1-8BE33DA0E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482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7B235B-764D-490F-BE8D-02958FF6E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475FF5C-5F0D-6A00-6877-E9F68FB09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32235A3-FEC1-6B51-57CE-FA62449C6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360D434-3819-7CB0-3966-1E4C3C11D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ECD44-5208-4741-BA09-753C8F2EB77F}" type="datetime1">
              <a:rPr lang="de-DE" smtClean="0"/>
              <a:t>14.08.2024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F3FBCA5-5803-5C5C-F911-264C285BA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F275FC-DFD7-6AF1-325F-893B5C294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3500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85C146A-6108-D96E-A925-829A2115F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08B8599-A8AD-8E97-D4CF-6669BF2D2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500B5CD-E82B-D15C-19DF-B9426E5ABD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4B21A3-8F09-41D6-9735-40E56E8717A2}" type="datetime1">
              <a:rPr lang="de-DE" smtClean="0"/>
              <a:t>14.08.2024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FFB0D8-6F50-272F-C441-F9A212D1E0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19A687-5C53-CAF9-4A69-7236BE3960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A2B126-C54D-4A21-9F40-43A6B530D19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651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emf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28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afik 33">
            <a:extLst>
              <a:ext uri="{FF2B5EF4-FFF2-40B4-BE49-F238E27FC236}">
                <a16:creationId xmlns:a16="http://schemas.microsoft.com/office/drawing/2014/main" id="{70245130-A79E-ABFC-383A-16D55A5146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978251">
            <a:off x="5317601" y="3103135"/>
            <a:ext cx="3903488" cy="2576410"/>
          </a:xfrm>
          <a:prstGeom prst="rect">
            <a:avLst/>
          </a:prstGeom>
        </p:spPr>
      </p:pic>
      <p:pic>
        <p:nvPicPr>
          <p:cNvPr id="4" name="Inhaltsplatzhalter 15" descr="Ein Bild, das Text, Screenshot, Diagramm, Reihe enthält.&#10;&#10;Automatisch generierte Beschreibung">
            <a:extLst>
              <a:ext uri="{FF2B5EF4-FFF2-40B4-BE49-F238E27FC236}">
                <a16:creationId xmlns:a16="http://schemas.microsoft.com/office/drawing/2014/main" id="{88DCF663-896F-193B-09A8-517F7B4D3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47" r="9197"/>
          <a:stretch/>
        </p:blipFill>
        <p:spPr>
          <a:xfrm rot="322133">
            <a:off x="3288652" y="4887992"/>
            <a:ext cx="3576269" cy="2210444"/>
          </a:xfrm>
          <a:prstGeom prst="rect">
            <a:avLst/>
          </a:prstGeom>
        </p:spPr>
      </p:pic>
      <p:pic>
        <p:nvPicPr>
          <p:cNvPr id="32" name="Grafik 31" descr="Ein Bild, das Wolke, Himmel, Verschmutzung, draußen enthält.&#10;&#10;Automatisch generierte Beschreibung">
            <a:extLst>
              <a:ext uri="{FF2B5EF4-FFF2-40B4-BE49-F238E27FC236}">
                <a16:creationId xmlns:a16="http://schemas.microsoft.com/office/drawing/2014/main" id="{B27600F3-CED7-F615-CE6C-6FCA52AD6B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624">
            <a:off x="-1202524" y="-485087"/>
            <a:ext cx="6608648" cy="297389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4FEE1BA-C80A-AE4D-6FA0-572966238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09789">
            <a:off x="8763127" y="4788154"/>
            <a:ext cx="3883890" cy="2900819"/>
          </a:xfrm>
          <a:prstGeom prst="rect">
            <a:avLst/>
          </a:prstGeom>
        </p:spPr>
      </p:pic>
      <p:pic>
        <p:nvPicPr>
          <p:cNvPr id="27" name="Grafik 26" descr="Ein Bild, das draußen, Baum, Gefrieren, Winter enthält.&#10;&#10;Automatisch generierte Beschreibung">
            <a:extLst>
              <a:ext uri="{FF2B5EF4-FFF2-40B4-BE49-F238E27FC236}">
                <a16:creationId xmlns:a16="http://schemas.microsoft.com/office/drawing/2014/main" id="{F8D4CD4C-B1C2-B2C9-F0CA-A8202F2B58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744">
            <a:off x="7113695" y="-444680"/>
            <a:ext cx="5897723" cy="3313327"/>
          </a:xfrm>
          <a:prstGeom prst="rect">
            <a:avLst/>
          </a:prstGeom>
        </p:spPr>
      </p:pic>
      <p:pic>
        <p:nvPicPr>
          <p:cNvPr id="21" name="Grafik 20" descr="Ein Bild, das Text, Screenshot, Schrift, Diagramm enthält.&#10;&#10;Automatisch generierte Beschreibung">
            <a:extLst>
              <a:ext uri="{FF2B5EF4-FFF2-40B4-BE49-F238E27FC236}">
                <a16:creationId xmlns:a16="http://schemas.microsoft.com/office/drawing/2014/main" id="{3E138840-5DA1-9851-4080-431CFAC408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336" y="2420761"/>
            <a:ext cx="3991866" cy="2245425"/>
          </a:xfrm>
          <a:prstGeom prst="rect">
            <a:avLst/>
          </a:prstGeom>
        </p:spPr>
      </p:pic>
      <p:pic>
        <p:nvPicPr>
          <p:cNvPr id="17" name="Grafik 16" descr="Ein Bild, das draußen, Luftfotografie, Wohnlage, Vorort enthält.&#10;&#10;Automatisch generierte Beschreibung">
            <a:extLst>
              <a:ext uri="{FF2B5EF4-FFF2-40B4-BE49-F238E27FC236}">
                <a16:creationId xmlns:a16="http://schemas.microsoft.com/office/drawing/2014/main" id="{ACFD2049-3BB2-31C5-51FA-F8B20D33EB6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8"/>
          <a:stretch/>
        </p:blipFill>
        <p:spPr>
          <a:xfrm rot="20877962">
            <a:off x="-616164" y="3728444"/>
            <a:ext cx="4173298" cy="2899003"/>
          </a:xfrm>
          <a:prstGeom prst="rect">
            <a:avLst/>
          </a:prstGeom>
        </p:spPr>
      </p:pic>
      <p:sp>
        <p:nvSpPr>
          <p:cNvPr id="3" name="Untertitel 2">
            <a:extLst>
              <a:ext uri="{FF2B5EF4-FFF2-40B4-BE49-F238E27FC236}">
                <a16:creationId xmlns:a16="http://schemas.microsoft.com/office/drawing/2014/main" id="{C534705F-4CA4-15A9-81D0-AD7D493BE5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64F3733-4907-F034-38DF-7EF695F47F8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-1831" t="10670" r="-1"/>
          <a:stretch/>
        </p:blipFill>
        <p:spPr>
          <a:xfrm rot="21092545" flipH="1">
            <a:off x="2291497" y="1169977"/>
            <a:ext cx="4373693" cy="25323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285E96F-0C96-D59A-FC6E-FDBE9492663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578708">
            <a:off x="57827" y="5138719"/>
            <a:ext cx="6189793" cy="105444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E85818D-42C5-D36F-AF33-7B61B32D98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0405500">
            <a:off x="6831801" y="5638523"/>
            <a:ext cx="5634841" cy="44762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84BD0099-4539-CA42-48F1-552A75FD662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688727">
            <a:off x="-107684" y="3161937"/>
            <a:ext cx="6078191" cy="688897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AAC5710-974C-AB70-9DCA-8D9959A96C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650216">
            <a:off x="5684050" y="2318393"/>
            <a:ext cx="5017565" cy="385967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E14E9495-06DC-BB52-1580-DC943E3A21D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0508424">
            <a:off x="27911" y="1071337"/>
            <a:ext cx="5245370" cy="768389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FAE0645C-DDE3-0BE0-6B97-B46182DDB5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845">
            <a:off x="210030" y="56490"/>
            <a:ext cx="4658247" cy="557551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940028D9-2FD3-A477-777D-AF5131A72B8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528045">
            <a:off x="7054631" y="323685"/>
            <a:ext cx="4704910" cy="56704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5B9C39B-C103-6D90-FADA-AB75377E55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6268" y="258750"/>
            <a:ext cx="9144000" cy="2387600"/>
          </a:xfrm>
        </p:spPr>
        <p:txBody>
          <a:bodyPr>
            <a:normAutofit/>
          </a:bodyPr>
          <a:lstStyle/>
          <a:p>
            <a:r>
              <a:rPr lang="de-DE" sz="8000" b="1" dirty="0">
                <a:solidFill>
                  <a:srgbClr val="FF9900"/>
                </a:solidFill>
              </a:rPr>
              <a:t>Klimawandel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6CB556B-3C8B-D010-84B9-625C120A8DD3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071280">
            <a:off x="559036" y="4364603"/>
            <a:ext cx="3311853" cy="54180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645FAFB-A69B-2A68-74AF-09EDF8B896E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177111">
            <a:off x="6254484" y="5143560"/>
            <a:ext cx="4020477" cy="45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646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4980432" cy="38274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/>
              <a:t>Energieumwandlung</a:t>
            </a:r>
          </a:p>
          <a:p>
            <a:r>
              <a:rPr lang="de-DE" sz="2600" dirty="0"/>
              <a:t>Energie kann von einer Energieform in eine andere umgewandelt werden</a:t>
            </a:r>
          </a:p>
          <a:p>
            <a:endParaRPr lang="de-DE" sz="24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de-DE" b="1" dirty="0"/>
              <a:t>Energieübertragung</a:t>
            </a:r>
          </a:p>
          <a:p>
            <a:r>
              <a:rPr lang="de-DE" sz="2600" dirty="0"/>
              <a:t>Energie kann von einem System auf ein anderes System übertragen werden</a:t>
            </a: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31" name="Grafik 30">
            <a:extLst>
              <a:ext uri="{FF2B5EF4-FFF2-40B4-BE49-F238E27FC236}">
                <a16:creationId xmlns:a16="http://schemas.microsoft.com/office/drawing/2014/main" id="{E3FC9158-A958-A0EA-63DC-F824056A7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529" y="2481942"/>
            <a:ext cx="5736079" cy="3419697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1A074564-D0E5-58A8-65C8-033C2A2F07B5}"/>
              </a:ext>
            </a:extLst>
          </p:cNvPr>
          <p:cNvSpPr txBox="1">
            <a:spLocks/>
          </p:cNvSpPr>
          <p:nvPr/>
        </p:nvSpPr>
        <p:spPr>
          <a:xfrm>
            <a:off x="6303264" y="2481942"/>
            <a:ext cx="4980432" cy="3827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sz="1800" dirty="0"/>
              <a:t> 	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7B2DD8F-52E4-3546-4710-6981CDD6FF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7263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Energieflussdiagramm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37172779-A979-CE36-CB42-FA66F4E67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r>
              <a:rPr lang="de-DE" dirty="0"/>
              <a:t>Veranschaulicht Energieumwandlung und Energieübertragung</a:t>
            </a:r>
          </a:p>
          <a:p>
            <a:pPr marL="0" indent="0">
              <a:buNone/>
            </a:pPr>
            <a:endParaRPr lang="de-DE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AF97153-5ADE-2B98-D32D-91BE53AC03BA}"/>
              </a:ext>
            </a:extLst>
          </p:cNvPr>
          <p:cNvGrpSpPr/>
          <p:nvPr/>
        </p:nvGrpSpPr>
        <p:grpSpPr>
          <a:xfrm>
            <a:off x="3959351" y="4382368"/>
            <a:ext cx="1440000" cy="1147152"/>
            <a:chOff x="7205387" y="967949"/>
            <a:chExt cx="1529504" cy="1147152"/>
          </a:xfrm>
        </p:grpSpPr>
        <p:sp>
          <p:nvSpPr>
            <p:cNvPr id="9" name="Rechteck: abgerundete Ecken 8">
              <a:extLst>
                <a:ext uri="{FF2B5EF4-FFF2-40B4-BE49-F238E27FC236}">
                  <a16:creationId xmlns:a16="http://schemas.microsoft.com/office/drawing/2014/main" id="{BC9AE350-89C4-5A6D-155B-32243859E823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1" name="Rechteck: abgerundete Ecken 4">
              <a:extLst>
                <a:ext uri="{FF2B5EF4-FFF2-40B4-BE49-F238E27FC236}">
                  <a16:creationId xmlns:a16="http://schemas.microsoft.com/office/drawing/2014/main" id="{9BE5842A-611E-34CF-FC9D-4BBDF3C00CC2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Energie-wandler</a:t>
              </a:r>
              <a:endParaRPr lang="de-DE" sz="2200" kern="1200" dirty="0"/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AD89A0C-76C7-8778-EE05-1BBA38BEFEFF}"/>
              </a:ext>
            </a:extLst>
          </p:cNvPr>
          <p:cNvGrpSpPr/>
          <p:nvPr/>
        </p:nvGrpSpPr>
        <p:grpSpPr>
          <a:xfrm>
            <a:off x="2361123" y="4202345"/>
            <a:ext cx="1620000" cy="1440000"/>
            <a:chOff x="1353816" y="1635128"/>
            <a:chExt cx="2139019" cy="1081081"/>
          </a:xfrm>
        </p:grpSpPr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3877A81F-8CF9-1B64-61C3-D907A5DEC46D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9" name="Pfeil: nach rechts 4">
              <a:extLst>
                <a:ext uri="{FF2B5EF4-FFF2-40B4-BE49-F238E27FC236}">
                  <a16:creationId xmlns:a16="http://schemas.microsoft.com/office/drawing/2014/main" id="{6197ABC9-B2FC-2955-3DDE-542E5F1BFE2B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700" kern="1200" dirty="0"/>
                <a:t>Energie</a:t>
              </a: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ABBE0D92-A108-B89A-6657-AF8E85C1920D}"/>
              </a:ext>
            </a:extLst>
          </p:cNvPr>
          <p:cNvGrpSpPr/>
          <p:nvPr/>
        </p:nvGrpSpPr>
        <p:grpSpPr>
          <a:xfrm>
            <a:off x="7044858" y="4395650"/>
            <a:ext cx="1440000" cy="1147152"/>
            <a:chOff x="7205387" y="967949"/>
            <a:chExt cx="1529504" cy="1147152"/>
          </a:xfrm>
        </p:grpSpPr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21226F17-B3A2-A71A-64E6-57ACAF159578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8" name="Rechteck: abgerundete Ecken 4">
              <a:extLst>
                <a:ext uri="{FF2B5EF4-FFF2-40B4-BE49-F238E27FC236}">
                  <a16:creationId xmlns:a16="http://schemas.microsoft.com/office/drawing/2014/main" id="{A2F8BCDD-C83D-0C8C-2226-198DACD6A79B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Energie-wandler</a:t>
              </a:r>
              <a:endParaRPr lang="de-DE" sz="2000" kern="1200" dirty="0"/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DB197F72-36AA-4F15-4977-C45DA6052D3B}"/>
              </a:ext>
            </a:extLst>
          </p:cNvPr>
          <p:cNvGrpSpPr/>
          <p:nvPr/>
        </p:nvGrpSpPr>
        <p:grpSpPr>
          <a:xfrm>
            <a:off x="5397683" y="4249226"/>
            <a:ext cx="1620000" cy="1440000"/>
            <a:chOff x="1353816" y="1635128"/>
            <a:chExt cx="2139019" cy="1081081"/>
          </a:xfrm>
        </p:grpSpPr>
        <p:sp>
          <p:nvSpPr>
            <p:cNvPr id="30" name="Pfeil: nach rechts 29">
              <a:extLst>
                <a:ext uri="{FF2B5EF4-FFF2-40B4-BE49-F238E27FC236}">
                  <a16:creationId xmlns:a16="http://schemas.microsoft.com/office/drawing/2014/main" id="{1547022B-D0CD-FC19-BE3F-D59C2856ECF0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1" name="Pfeil: nach rechts 4">
              <a:extLst>
                <a:ext uri="{FF2B5EF4-FFF2-40B4-BE49-F238E27FC236}">
                  <a16:creationId xmlns:a16="http://schemas.microsoft.com/office/drawing/2014/main" id="{B09D8B3A-21F7-64E5-1D05-6A664713235F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700" kern="1200" dirty="0"/>
                <a:t>Energie</a:t>
              </a: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CA7D7215-743A-1EA4-F47C-FCDB8C7599BD}"/>
              </a:ext>
            </a:extLst>
          </p:cNvPr>
          <p:cNvGrpSpPr/>
          <p:nvPr/>
        </p:nvGrpSpPr>
        <p:grpSpPr>
          <a:xfrm>
            <a:off x="8453225" y="4235944"/>
            <a:ext cx="1620000" cy="1440000"/>
            <a:chOff x="1353816" y="1635128"/>
            <a:chExt cx="2139019" cy="1081081"/>
          </a:xfrm>
        </p:grpSpPr>
        <p:sp>
          <p:nvSpPr>
            <p:cNvPr id="33" name="Pfeil: nach rechts 32">
              <a:extLst>
                <a:ext uri="{FF2B5EF4-FFF2-40B4-BE49-F238E27FC236}">
                  <a16:creationId xmlns:a16="http://schemas.microsoft.com/office/drawing/2014/main" id="{D1D13A22-2A38-0BE6-5BE4-2AE4A341CE4E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4" name="Pfeil: nach rechts 4">
              <a:extLst>
                <a:ext uri="{FF2B5EF4-FFF2-40B4-BE49-F238E27FC236}">
                  <a16:creationId xmlns:a16="http://schemas.microsoft.com/office/drawing/2014/main" id="{F36F3F60-C5B4-A2DB-75B6-CE5C7EA5199A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700" kern="1200" dirty="0"/>
                <a:t>Energie</a:t>
              </a:r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083F63E-6DF0-0CBF-FA26-3ADB695DF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939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Energieflussdiagramm zum Versuch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B6BD2ADB-F680-A7DE-6189-0407D12A5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98" r="37951" b="42032"/>
          <a:stretch/>
        </p:blipFill>
        <p:spPr>
          <a:xfrm flipH="1">
            <a:off x="2472279" y="2315500"/>
            <a:ext cx="6879448" cy="178525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BABEB37-6844-7563-2940-246EA61BF585}"/>
              </a:ext>
            </a:extLst>
          </p:cNvPr>
          <p:cNvGrpSpPr/>
          <p:nvPr/>
        </p:nvGrpSpPr>
        <p:grpSpPr>
          <a:xfrm>
            <a:off x="7212535" y="4349471"/>
            <a:ext cx="1440000" cy="1147152"/>
            <a:chOff x="7205387" y="967949"/>
            <a:chExt cx="1529504" cy="1147152"/>
          </a:xfrm>
        </p:grpSpPr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E58FA5A6-587C-E206-8EBF-DB603FFC75BD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Rechteck: abgerundete Ecken 4">
              <a:extLst>
                <a:ext uri="{FF2B5EF4-FFF2-40B4-BE49-F238E27FC236}">
                  <a16:creationId xmlns:a16="http://schemas.microsoft.com/office/drawing/2014/main" id="{E47392F7-0DB9-7692-B8E0-70B021A3E95F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Ventilator (Motor)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D6C761C-CCB9-62D7-B5C6-FE910912C845}"/>
              </a:ext>
            </a:extLst>
          </p:cNvPr>
          <p:cNvGrpSpPr/>
          <p:nvPr/>
        </p:nvGrpSpPr>
        <p:grpSpPr>
          <a:xfrm>
            <a:off x="4177066" y="4344078"/>
            <a:ext cx="1440000" cy="1147152"/>
            <a:chOff x="7205387" y="967949"/>
            <a:chExt cx="1529504" cy="1147152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5A2F96AA-B861-AFAE-EB20-C3643211DEE0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Rechteck: abgerundete Ecken 4">
              <a:extLst>
                <a:ext uri="{FF2B5EF4-FFF2-40B4-BE49-F238E27FC236}">
                  <a16:creationId xmlns:a16="http://schemas.microsoft.com/office/drawing/2014/main" id="{DD8DC721-859A-AF7B-1313-1DBEC867B8A4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Solarzelle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74FECF5-5D10-BA41-6200-3E12DEEBE651}"/>
              </a:ext>
            </a:extLst>
          </p:cNvPr>
          <p:cNvGrpSpPr/>
          <p:nvPr/>
        </p:nvGrpSpPr>
        <p:grpSpPr>
          <a:xfrm>
            <a:off x="2578838" y="4164055"/>
            <a:ext cx="1620000" cy="1440000"/>
            <a:chOff x="1353816" y="1635128"/>
            <a:chExt cx="2139019" cy="1081081"/>
          </a:xfrm>
        </p:grpSpPr>
        <p:sp>
          <p:nvSpPr>
            <p:cNvPr id="31" name="Pfeil: nach rechts 30">
              <a:extLst>
                <a:ext uri="{FF2B5EF4-FFF2-40B4-BE49-F238E27FC236}">
                  <a16:creationId xmlns:a16="http://schemas.microsoft.com/office/drawing/2014/main" id="{A83F97DB-84D2-5327-D1BC-7040C0B28DD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2" name="Pfeil: nach rechts 4">
              <a:extLst>
                <a:ext uri="{FF2B5EF4-FFF2-40B4-BE49-F238E27FC236}">
                  <a16:creationId xmlns:a16="http://schemas.microsoft.com/office/drawing/2014/main" id="{362267B2-4247-2E02-8BCD-DF9A978B6BE9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Strahlungs-energie</a:t>
              </a:r>
              <a:endParaRPr lang="de-DE" sz="1700" kern="1200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B19B87BC-A5A8-8F90-FF7A-ABE3045BFF41}"/>
              </a:ext>
            </a:extLst>
          </p:cNvPr>
          <p:cNvGrpSpPr/>
          <p:nvPr/>
        </p:nvGrpSpPr>
        <p:grpSpPr>
          <a:xfrm>
            <a:off x="5614003" y="4197654"/>
            <a:ext cx="1620000" cy="1440000"/>
            <a:chOff x="1438780" y="1635128"/>
            <a:chExt cx="2054055" cy="1081081"/>
          </a:xfrm>
        </p:grpSpPr>
        <p:sp>
          <p:nvSpPr>
            <p:cNvPr id="34" name="Pfeil: nach rechts 33">
              <a:extLst>
                <a:ext uri="{FF2B5EF4-FFF2-40B4-BE49-F238E27FC236}">
                  <a16:creationId xmlns:a16="http://schemas.microsoft.com/office/drawing/2014/main" id="{1B9ECB6F-42AD-57CD-F9A5-A5412549D29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5" name="Pfeil: nach rechts 4">
              <a:extLst>
                <a:ext uri="{FF2B5EF4-FFF2-40B4-BE49-F238E27FC236}">
                  <a16:creationId xmlns:a16="http://schemas.microsoft.com/office/drawing/2014/main" id="{D80CCAB7-178F-7C58-F673-49B25D066096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</a:t>
              </a:r>
              <a:r>
                <a:rPr lang="de-DE" sz="2000" kern="1200" dirty="0"/>
                <a:t>lektrische Energie</a:t>
              </a:r>
              <a:endParaRPr lang="de-DE" sz="1700" kern="1200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7C0D2AB-469E-BDBE-96F3-834C6A633018}"/>
              </a:ext>
            </a:extLst>
          </p:cNvPr>
          <p:cNvGrpSpPr/>
          <p:nvPr/>
        </p:nvGrpSpPr>
        <p:grpSpPr>
          <a:xfrm>
            <a:off x="8649168" y="4197654"/>
            <a:ext cx="1620000" cy="1440000"/>
            <a:chOff x="1438780" y="1635128"/>
            <a:chExt cx="2054055" cy="1081081"/>
          </a:xfrm>
        </p:grpSpPr>
        <p:sp>
          <p:nvSpPr>
            <p:cNvPr id="37" name="Pfeil: nach rechts 36">
              <a:extLst>
                <a:ext uri="{FF2B5EF4-FFF2-40B4-BE49-F238E27FC236}">
                  <a16:creationId xmlns:a16="http://schemas.microsoft.com/office/drawing/2014/main" id="{0F447F39-59A3-29D7-26F8-F7E9A5F90386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8" name="Pfeil: nach rechts 4">
              <a:extLst>
                <a:ext uri="{FF2B5EF4-FFF2-40B4-BE49-F238E27FC236}">
                  <a16:creationId xmlns:a16="http://schemas.microsoft.com/office/drawing/2014/main" id="{56591518-F486-EC8C-0F0F-428CC914432A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kinetische Energie</a:t>
              </a:r>
              <a:endParaRPr lang="de-DE" sz="1700" kern="1200" dirty="0"/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8D8E37B-F804-7F48-6A3F-B373D22E4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7882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Energieentwertung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Autofit/>
          </a:bodyPr>
          <a:lstStyle/>
          <a:p>
            <a:r>
              <a:rPr lang="de-DE" sz="2500" dirty="0"/>
              <a:t>In jedem realen Prozess wird ein Teil der Energie in Wärme umgewandelt</a:t>
            </a:r>
          </a:p>
          <a:p>
            <a:endParaRPr lang="de-DE" sz="2500" dirty="0"/>
          </a:p>
          <a:p>
            <a:r>
              <a:rPr lang="de-DE" sz="2500" dirty="0"/>
              <a:t>Diese Wärme steht nicht zur weiteren Nutzung zur Verfügung</a:t>
            </a:r>
          </a:p>
          <a:p>
            <a:endParaRPr lang="de-DE" sz="2500" dirty="0"/>
          </a:p>
          <a:p>
            <a:r>
              <a:rPr lang="de-DE" sz="2500" dirty="0"/>
              <a:t>Die nutzbare Energie nimmt im Laufe eines realen Prozesses immer ab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5FB459-0DCB-3ED0-FA71-B99FD4612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31792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 fontScale="90000"/>
          </a:bodyPr>
          <a:lstStyle/>
          <a:p>
            <a:r>
              <a:rPr lang="de-DE" sz="4000" dirty="0"/>
              <a:t>Energieflussdiagramm zum Versuch</a:t>
            </a:r>
            <a:br>
              <a:rPr lang="de-DE" sz="4000" dirty="0"/>
            </a:br>
            <a:r>
              <a:rPr lang="de-DE" sz="4000" dirty="0"/>
              <a:t>Energieentwertung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C048584-5A58-680A-6FB6-4B6F6C315A1A}"/>
              </a:ext>
            </a:extLst>
          </p:cNvPr>
          <p:cNvGrpSpPr/>
          <p:nvPr/>
        </p:nvGrpSpPr>
        <p:grpSpPr>
          <a:xfrm rot="5400000">
            <a:off x="4593636" y="5671230"/>
            <a:ext cx="1260000" cy="900000"/>
            <a:chOff x="1438780" y="1635128"/>
            <a:chExt cx="2054055" cy="1081081"/>
          </a:xfrm>
        </p:grpSpPr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27D67FB1-28E6-D247-D3FF-E1A8ABB99AA2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7" name="Pfeil: nach rechts 4">
              <a:extLst>
                <a:ext uri="{FF2B5EF4-FFF2-40B4-BE49-F238E27FC236}">
                  <a16:creationId xmlns:a16="http://schemas.microsoft.com/office/drawing/2014/main" id="{C8883BB7-693A-490D-7A1C-DE24EB831779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D713526-F292-BA2C-7573-8B9190321080}"/>
              </a:ext>
            </a:extLst>
          </p:cNvPr>
          <p:cNvGrpSpPr/>
          <p:nvPr/>
        </p:nvGrpSpPr>
        <p:grpSpPr>
          <a:xfrm rot="5400000">
            <a:off x="7683105" y="5908486"/>
            <a:ext cx="1260000" cy="432000"/>
            <a:chOff x="1438780" y="1635128"/>
            <a:chExt cx="2054055" cy="1081081"/>
          </a:xfrm>
        </p:grpSpPr>
        <p:sp>
          <p:nvSpPr>
            <p:cNvPr id="11" name="Pfeil: nach rechts 10">
              <a:extLst>
                <a:ext uri="{FF2B5EF4-FFF2-40B4-BE49-F238E27FC236}">
                  <a16:creationId xmlns:a16="http://schemas.microsoft.com/office/drawing/2014/main" id="{2E492CFE-71E7-3609-ED6C-2715D4076928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3" name="Pfeil: nach rechts 4">
              <a:extLst>
                <a:ext uri="{FF2B5EF4-FFF2-40B4-BE49-F238E27FC236}">
                  <a16:creationId xmlns:a16="http://schemas.microsoft.com/office/drawing/2014/main" id="{9B61F727-A958-64A2-8B84-B2E47C89C44D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B6BD2ADB-F680-A7DE-6189-0407D12A5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98" r="37951" b="42032"/>
          <a:stretch/>
        </p:blipFill>
        <p:spPr>
          <a:xfrm flipH="1">
            <a:off x="2472279" y="2315500"/>
            <a:ext cx="6879448" cy="178525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BABEB37-6844-7563-2940-246EA61BF585}"/>
              </a:ext>
            </a:extLst>
          </p:cNvPr>
          <p:cNvGrpSpPr/>
          <p:nvPr/>
        </p:nvGrpSpPr>
        <p:grpSpPr>
          <a:xfrm>
            <a:off x="7539105" y="4349471"/>
            <a:ext cx="1440000" cy="1147152"/>
            <a:chOff x="7205387" y="967949"/>
            <a:chExt cx="1529504" cy="1147152"/>
          </a:xfrm>
        </p:grpSpPr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E58FA5A6-587C-E206-8EBF-DB603FFC75BD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Rechteck: abgerundete Ecken 4">
              <a:extLst>
                <a:ext uri="{FF2B5EF4-FFF2-40B4-BE49-F238E27FC236}">
                  <a16:creationId xmlns:a16="http://schemas.microsoft.com/office/drawing/2014/main" id="{E47392F7-0DB9-7692-B8E0-70B021A3E95F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Ventilator (Motor)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D6C761C-CCB9-62D7-B5C6-FE910912C845}"/>
              </a:ext>
            </a:extLst>
          </p:cNvPr>
          <p:cNvGrpSpPr/>
          <p:nvPr/>
        </p:nvGrpSpPr>
        <p:grpSpPr>
          <a:xfrm>
            <a:off x="4503636" y="4344078"/>
            <a:ext cx="1440000" cy="1147152"/>
            <a:chOff x="7205387" y="967949"/>
            <a:chExt cx="1529504" cy="1147152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5A2F96AA-B861-AFAE-EB20-C3643211DEE0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Rechteck: abgerundete Ecken 4">
              <a:extLst>
                <a:ext uri="{FF2B5EF4-FFF2-40B4-BE49-F238E27FC236}">
                  <a16:creationId xmlns:a16="http://schemas.microsoft.com/office/drawing/2014/main" id="{DD8DC721-859A-AF7B-1313-1DBEC867B8A4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Solarzelle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74FECF5-5D10-BA41-6200-3E12DEEBE651}"/>
              </a:ext>
            </a:extLst>
          </p:cNvPr>
          <p:cNvGrpSpPr/>
          <p:nvPr/>
        </p:nvGrpSpPr>
        <p:grpSpPr>
          <a:xfrm>
            <a:off x="2899576" y="3984055"/>
            <a:ext cx="1620000" cy="1980000"/>
            <a:chOff x="1353816" y="1635128"/>
            <a:chExt cx="2139019" cy="1081081"/>
          </a:xfrm>
        </p:grpSpPr>
        <p:sp>
          <p:nvSpPr>
            <p:cNvPr id="31" name="Pfeil: nach rechts 30">
              <a:extLst>
                <a:ext uri="{FF2B5EF4-FFF2-40B4-BE49-F238E27FC236}">
                  <a16:creationId xmlns:a16="http://schemas.microsoft.com/office/drawing/2014/main" id="{A83F97DB-84D2-5327-D1BC-7040C0B28DD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2" name="Pfeil: nach rechts 4">
              <a:extLst>
                <a:ext uri="{FF2B5EF4-FFF2-40B4-BE49-F238E27FC236}">
                  <a16:creationId xmlns:a16="http://schemas.microsoft.com/office/drawing/2014/main" id="{362267B2-4247-2E02-8BCD-DF9A978B6BE9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Strahlungs-energie</a:t>
              </a:r>
              <a:endParaRPr lang="de-DE" sz="1700" kern="1200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B19B87BC-A5A8-8F90-FF7A-ABE3045BFF41}"/>
              </a:ext>
            </a:extLst>
          </p:cNvPr>
          <p:cNvGrpSpPr/>
          <p:nvPr/>
        </p:nvGrpSpPr>
        <p:grpSpPr>
          <a:xfrm>
            <a:off x="5941390" y="4344078"/>
            <a:ext cx="1620000" cy="1080000"/>
            <a:chOff x="1438780" y="1635128"/>
            <a:chExt cx="2054055" cy="1081081"/>
          </a:xfrm>
        </p:grpSpPr>
        <p:sp>
          <p:nvSpPr>
            <p:cNvPr id="34" name="Pfeil: nach rechts 33">
              <a:extLst>
                <a:ext uri="{FF2B5EF4-FFF2-40B4-BE49-F238E27FC236}">
                  <a16:creationId xmlns:a16="http://schemas.microsoft.com/office/drawing/2014/main" id="{1B9ECB6F-42AD-57CD-F9A5-A5412549D29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5" name="Pfeil: nach rechts 4">
              <a:extLst>
                <a:ext uri="{FF2B5EF4-FFF2-40B4-BE49-F238E27FC236}">
                  <a16:creationId xmlns:a16="http://schemas.microsoft.com/office/drawing/2014/main" id="{D80CCAB7-178F-7C58-F673-49B25D066096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</a:t>
              </a:r>
              <a:r>
                <a:rPr lang="de-DE" sz="2000" kern="1200" dirty="0"/>
                <a:t>lektrische Energie</a:t>
              </a:r>
              <a:endParaRPr lang="de-DE" sz="1700" kern="1200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7C0D2AB-469E-BDBE-96F3-834C6A633018}"/>
              </a:ext>
            </a:extLst>
          </p:cNvPr>
          <p:cNvGrpSpPr/>
          <p:nvPr/>
        </p:nvGrpSpPr>
        <p:grpSpPr>
          <a:xfrm>
            <a:off x="8999852" y="4524055"/>
            <a:ext cx="1620000" cy="720000"/>
            <a:chOff x="1438780" y="1635128"/>
            <a:chExt cx="2054055" cy="1081081"/>
          </a:xfrm>
        </p:grpSpPr>
        <p:sp>
          <p:nvSpPr>
            <p:cNvPr id="37" name="Pfeil: nach rechts 36">
              <a:extLst>
                <a:ext uri="{FF2B5EF4-FFF2-40B4-BE49-F238E27FC236}">
                  <a16:creationId xmlns:a16="http://schemas.microsoft.com/office/drawing/2014/main" id="{0F447F39-59A3-29D7-26F8-F7E9A5F90386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8" name="Pfeil: nach rechts 4">
              <a:extLst>
                <a:ext uri="{FF2B5EF4-FFF2-40B4-BE49-F238E27FC236}">
                  <a16:creationId xmlns:a16="http://schemas.microsoft.com/office/drawing/2014/main" id="{56591518-F486-EC8C-0F0F-428CC914432A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kern="1200" dirty="0"/>
                <a:t>kinetische Energie</a:t>
              </a:r>
              <a:endParaRPr lang="de-DE" sz="1600" kern="1200" dirty="0"/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01E2BDA-B38B-53FE-2F20-77A93928F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8789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Energieerhaltung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r>
              <a:rPr lang="de-DE" dirty="0"/>
              <a:t>Bei jeder Energieumwandlung und Energieübertragung kann man einen Wert berechnen, der immer konstant bleibt!</a:t>
            </a:r>
          </a:p>
          <a:p>
            <a:endParaRPr lang="de-DE" dirty="0"/>
          </a:p>
          <a:p>
            <a:r>
              <a:rPr lang="de-DE" dirty="0"/>
              <a:t>Die Energieform kann sich ändern, die Gesamtmenge der Energie aller Formen bleibt aber immer gleich!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4BA3C08-E119-4DAC-F7D6-866FEDA36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6310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 fontScale="90000"/>
          </a:bodyPr>
          <a:lstStyle/>
          <a:p>
            <a:r>
              <a:rPr lang="de-DE" sz="4000" dirty="0"/>
              <a:t>Energieflussdiagramm zum Versuch</a:t>
            </a:r>
            <a:br>
              <a:rPr lang="de-DE" sz="4000" dirty="0"/>
            </a:br>
            <a:r>
              <a:rPr lang="de-DE" sz="4000" dirty="0"/>
              <a:t>Energieentwertung + Energieerhaltung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C048584-5A58-680A-6FB6-4B6F6C315A1A}"/>
              </a:ext>
            </a:extLst>
          </p:cNvPr>
          <p:cNvGrpSpPr/>
          <p:nvPr/>
        </p:nvGrpSpPr>
        <p:grpSpPr>
          <a:xfrm rot="5400000">
            <a:off x="4593636" y="5671230"/>
            <a:ext cx="1260000" cy="900000"/>
            <a:chOff x="1438780" y="1635128"/>
            <a:chExt cx="2054055" cy="1081081"/>
          </a:xfrm>
        </p:grpSpPr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27D67FB1-28E6-D247-D3FF-E1A8ABB99AA2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7" name="Pfeil: nach rechts 4">
              <a:extLst>
                <a:ext uri="{FF2B5EF4-FFF2-40B4-BE49-F238E27FC236}">
                  <a16:creationId xmlns:a16="http://schemas.microsoft.com/office/drawing/2014/main" id="{C8883BB7-693A-490D-7A1C-DE24EB831779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D713526-F292-BA2C-7573-8B9190321080}"/>
              </a:ext>
            </a:extLst>
          </p:cNvPr>
          <p:cNvGrpSpPr/>
          <p:nvPr/>
        </p:nvGrpSpPr>
        <p:grpSpPr>
          <a:xfrm rot="5400000">
            <a:off x="7683105" y="5908486"/>
            <a:ext cx="1260000" cy="432000"/>
            <a:chOff x="1438780" y="1635128"/>
            <a:chExt cx="2054055" cy="1081081"/>
          </a:xfrm>
        </p:grpSpPr>
        <p:sp>
          <p:nvSpPr>
            <p:cNvPr id="11" name="Pfeil: nach rechts 10">
              <a:extLst>
                <a:ext uri="{FF2B5EF4-FFF2-40B4-BE49-F238E27FC236}">
                  <a16:creationId xmlns:a16="http://schemas.microsoft.com/office/drawing/2014/main" id="{2E492CFE-71E7-3609-ED6C-2715D4076928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3" name="Pfeil: nach rechts 4">
              <a:extLst>
                <a:ext uri="{FF2B5EF4-FFF2-40B4-BE49-F238E27FC236}">
                  <a16:creationId xmlns:a16="http://schemas.microsoft.com/office/drawing/2014/main" id="{9B61F727-A958-64A2-8B84-B2E47C89C44D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B6BD2ADB-F680-A7DE-6189-0407D12A5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98" r="37951" b="42032"/>
          <a:stretch/>
        </p:blipFill>
        <p:spPr>
          <a:xfrm flipH="1">
            <a:off x="2472279" y="2315500"/>
            <a:ext cx="6879448" cy="178525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BABEB37-6844-7563-2940-246EA61BF585}"/>
              </a:ext>
            </a:extLst>
          </p:cNvPr>
          <p:cNvGrpSpPr/>
          <p:nvPr/>
        </p:nvGrpSpPr>
        <p:grpSpPr>
          <a:xfrm>
            <a:off x="7539105" y="4349471"/>
            <a:ext cx="1440000" cy="1147152"/>
            <a:chOff x="7205387" y="967949"/>
            <a:chExt cx="1529504" cy="1147152"/>
          </a:xfrm>
        </p:grpSpPr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E58FA5A6-587C-E206-8EBF-DB603FFC75BD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Rechteck: abgerundete Ecken 4">
              <a:extLst>
                <a:ext uri="{FF2B5EF4-FFF2-40B4-BE49-F238E27FC236}">
                  <a16:creationId xmlns:a16="http://schemas.microsoft.com/office/drawing/2014/main" id="{E47392F7-0DB9-7692-B8E0-70B021A3E95F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Ventilator (Motor)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D6C761C-CCB9-62D7-B5C6-FE910912C845}"/>
              </a:ext>
            </a:extLst>
          </p:cNvPr>
          <p:cNvGrpSpPr/>
          <p:nvPr/>
        </p:nvGrpSpPr>
        <p:grpSpPr>
          <a:xfrm>
            <a:off x="4503636" y="4344078"/>
            <a:ext cx="1440000" cy="1147152"/>
            <a:chOff x="7205387" y="967949"/>
            <a:chExt cx="1529504" cy="1147152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5A2F96AA-B861-AFAE-EB20-C3643211DEE0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Rechteck: abgerundete Ecken 4">
              <a:extLst>
                <a:ext uri="{FF2B5EF4-FFF2-40B4-BE49-F238E27FC236}">
                  <a16:creationId xmlns:a16="http://schemas.microsoft.com/office/drawing/2014/main" id="{DD8DC721-859A-AF7B-1313-1DBEC867B8A4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Solarzelle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74FECF5-5D10-BA41-6200-3E12DEEBE651}"/>
              </a:ext>
            </a:extLst>
          </p:cNvPr>
          <p:cNvGrpSpPr/>
          <p:nvPr/>
        </p:nvGrpSpPr>
        <p:grpSpPr>
          <a:xfrm>
            <a:off x="2899576" y="3984055"/>
            <a:ext cx="1620000" cy="1980000"/>
            <a:chOff x="1353816" y="1635128"/>
            <a:chExt cx="2139019" cy="1081081"/>
          </a:xfrm>
        </p:grpSpPr>
        <p:sp>
          <p:nvSpPr>
            <p:cNvPr id="31" name="Pfeil: nach rechts 30">
              <a:extLst>
                <a:ext uri="{FF2B5EF4-FFF2-40B4-BE49-F238E27FC236}">
                  <a16:creationId xmlns:a16="http://schemas.microsoft.com/office/drawing/2014/main" id="{A83F97DB-84D2-5327-D1BC-7040C0B28DD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2" name="Pfeil: nach rechts 4">
              <a:extLst>
                <a:ext uri="{FF2B5EF4-FFF2-40B4-BE49-F238E27FC236}">
                  <a16:creationId xmlns:a16="http://schemas.microsoft.com/office/drawing/2014/main" id="{362267B2-4247-2E02-8BCD-DF9A978B6BE9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Strahlungs-energie</a:t>
              </a:r>
              <a:endParaRPr lang="de-DE" sz="1700" kern="1200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B19B87BC-A5A8-8F90-FF7A-ABE3045BFF41}"/>
              </a:ext>
            </a:extLst>
          </p:cNvPr>
          <p:cNvGrpSpPr/>
          <p:nvPr/>
        </p:nvGrpSpPr>
        <p:grpSpPr>
          <a:xfrm>
            <a:off x="5941390" y="4344078"/>
            <a:ext cx="1620000" cy="1080000"/>
            <a:chOff x="1438780" y="1635128"/>
            <a:chExt cx="2054055" cy="1081081"/>
          </a:xfrm>
        </p:grpSpPr>
        <p:sp>
          <p:nvSpPr>
            <p:cNvPr id="34" name="Pfeil: nach rechts 33">
              <a:extLst>
                <a:ext uri="{FF2B5EF4-FFF2-40B4-BE49-F238E27FC236}">
                  <a16:creationId xmlns:a16="http://schemas.microsoft.com/office/drawing/2014/main" id="{1B9ECB6F-42AD-57CD-F9A5-A5412549D29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5" name="Pfeil: nach rechts 4">
              <a:extLst>
                <a:ext uri="{FF2B5EF4-FFF2-40B4-BE49-F238E27FC236}">
                  <a16:creationId xmlns:a16="http://schemas.microsoft.com/office/drawing/2014/main" id="{D80CCAB7-178F-7C58-F673-49B25D066096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</a:t>
              </a:r>
              <a:r>
                <a:rPr lang="de-DE" sz="2000" kern="1200" dirty="0"/>
                <a:t>lektrische Energie</a:t>
              </a:r>
              <a:endParaRPr lang="de-DE" sz="1700" kern="1200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7C0D2AB-469E-BDBE-96F3-834C6A633018}"/>
              </a:ext>
            </a:extLst>
          </p:cNvPr>
          <p:cNvGrpSpPr/>
          <p:nvPr/>
        </p:nvGrpSpPr>
        <p:grpSpPr>
          <a:xfrm>
            <a:off x="8999852" y="4524055"/>
            <a:ext cx="1620000" cy="720000"/>
            <a:chOff x="1438780" y="1635128"/>
            <a:chExt cx="2054055" cy="1081081"/>
          </a:xfrm>
        </p:grpSpPr>
        <p:sp>
          <p:nvSpPr>
            <p:cNvPr id="37" name="Pfeil: nach rechts 36">
              <a:extLst>
                <a:ext uri="{FF2B5EF4-FFF2-40B4-BE49-F238E27FC236}">
                  <a16:creationId xmlns:a16="http://schemas.microsoft.com/office/drawing/2014/main" id="{0F447F39-59A3-29D7-26F8-F7E9A5F90386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8" name="Pfeil: nach rechts 4">
              <a:extLst>
                <a:ext uri="{FF2B5EF4-FFF2-40B4-BE49-F238E27FC236}">
                  <a16:creationId xmlns:a16="http://schemas.microsoft.com/office/drawing/2014/main" id="{56591518-F486-EC8C-0F0F-428CC914432A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kern="1200" dirty="0"/>
                <a:t>kinetische Energie</a:t>
              </a:r>
              <a:endParaRPr lang="de-DE" sz="1600" kern="1200" dirty="0"/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96B3D21-5FB5-7953-1268-1C5B29CD4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84047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 fontScale="90000"/>
          </a:bodyPr>
          <a:lstStyle/>
          <a:p>
            <a:r>
              <a:rPr lang="de-DE" sz="4000" dirty="0"/>
              <a:t>Energieflussdiagramm zum Versuch</a:t>
            </a:r>
            <a:br>
              <a:rPr lang="de-DE" sz="4000" dirty="0"/>
            </a:br>
            <a:r>
              <a:rPr lang="de-DE" sz="4000" dirty="0"/>
              <a:t>Energieentwertung + Energieerhaltung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C048584-5A58-680A-6FB6-4B6F6C315A1A}"/>
              </a:ext>
            </a:extLst>
          </p:cNvPr>
          <p:cNvGrpSpPr/>
          <p:nvPr/>
        </p:nvGrpSpPr>
        <p:grpSpPr>
          <a:xfrm rot="5400000">
            <a:off x="4593636" y="5671230"/>
            <a:ext cx="1260000" cy="900000"/>
            <a:chOff x="1438780" y="1635128"/>
            <a:chExt cx="2054055" cy="1081081"/>
          </a:xfrm>
        </p:grpSpPr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27D67FB1-28E6-D247-D3FF-E1A8ABB99AA2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7" name="Pfeil: nach rechts 4">
              <a:extLst>
                <a:ext uri="{FF2B5EF4-FFF2-40B4-BE49-F238E27FC236}">
                  <a16:creationId xmlns:a16="http://schemas.microsoft.com/office/drawing/2014/main" id="{C8883BB7-693A-490D-7A1C-DE24EB831779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D713526-F292-BA2C-7573-8B9190321080}"/>
              </a:ext>
            </a:extLst>
          </p:cNvPr>
          <p:cNvGrpSpPr/>
          <p:nvPr/>
        </p:nvGrpSpPr>
        <p:grpSpPr>
          <a:xfrm rot="5400000">
            <a:off x="7683105" y="5908486"/>
            <a:ext cx="1260000" cy="432000"/>
            <a:chOff x="1438780" y="1635128"/>
            <a:chExt cx="2054055" cy="1081081"/>
          </a:xfrm>
        </p:grpSpPr>
        <p:sp>
          <p:nvSpPr>
            <p:cNvPr id="11" name="Pfeil: nach rechts 10">
              <a:extLst>
                <a:ext uri="{FF2B5EF4-FFF2-40B4-BE49-F238E27FC236}">
                  <a16:creationId xmlns:a16="http://schemas.microsoft.com/office/drawing/2014/main" id="{2E492CFE-71E7-3609-ED6C-2715D4076928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3" name="Pfeil: nach rechts 4">
              <a:extLst>
                <a:ext uri="{FF2B5EF4-FFF2-40B4-BE49-F238E27FC236}">
                  <a16:creationId xmlns:a16="http://schemas.microsoft.com/office/drawing/2014/main" id="{9B61F727-A958-64A2-8B84-B2E47C89C44D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B6BD2ADB-F680-A7DE-6189-0407D12A5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98" r="37951" b="42032"/>
          <a:stretch/>
        </p:blipFill>
        <p:spPr>
          <a:xfrm flipH="1">
            <a:off x="2472279" y="2315500"/>
            <a:ext cx="6879448" cy="178525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BABEB37-6844-7563-2940-246EA61BF585}"/>
              </a:ext>
            </a:extLst>
          </p:cNvPr>
          <p:cNvGrpSpPr/>
          <p:nvPr/>
        </p:nvGrpSpPr>
        <p:grpSpPr>
          <a:xfrm>
            <a:off x="7539105" y="4349471"/>
            <a:ext cx="1440000" cy="1147152"/>
            <a:chOff x="7205387" y="967949"/>
            <a:chExt cx="1529504" cy="1147152"/>
          </a:xfrm>
        </p:grpSpPr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E58FA5A6-587C-E206-8EBF-DB603FFC75BD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Rechteck: abgerundete Ecken 4">
              <a:extLst>
                <a:ext uri="{FF2B5EF4-FFF2-40B4-BE49-F238E27FC236}">
                  <a16:creationId xmlns:a16="http://schemas.microsoft.com/office/drawing/2014/main" id="{E47392F7-0DB9-7692-B8E0-70B021A3E95F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Ventilator (Motor)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D6C761C-CCB9-62D7-B5C6-FE910912C845}"/>
              </a:ext>
            </a:extLst>
          </p:cNvPr>
          <p:cNvGrpSpPr/>
          <p:nvPr/>
        </p:nvGrpSpPr>
        <p:grpSpPr>
          <a:xfrm>
            <a:off x="4503636" y="4344078"/>
            <a:ext cx="1440000" cy="1147152"/>
            <a:chOff x="7205387" y="967949"/>
            <a:chExt cx="1529504" cy="1147152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5A2F96AA-B861-AFAE-EB20-C3643211DEE0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Rechteck: abgerundete Ecken 4">
              <a:extLst>
                <a:ext uri="{FF2B5EF4-FFF2-40B4-BE49-F238E27FC236}">
                  <a16:creationId xmlns:a16="http://schemas.microsoft.com/office/drawing/2014/main" id="{DD8DC721-859A-AF7B-1313-1DBEC867B8A4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Solarzelle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74FECF5-5D10-BA41-6200-3E12DEEBE651}"/>
              </a:ext>
            </a:extLst>
          </p:cNvPr>
          <p:cNvGrpSpPr/>
          <p:nvPr/>
        </p:nvGrpSpPr>
        <p:grpSpPr>
          <a:xfrm>
            <a:off x="2899576" y="3984055"/>
            <a:ext cx="1620000" cy="1980000"/>
            <a:chOff x="1353816" y="1635128"/>
            <a:chExt cx="2139019" cy="1081081"/>
          </a:xfrm>
        </p:grpSpPr>
        <p:sp>
          <p:nvSpPr>
            <p:cNvPr id="31" name="Pfeil: nach rechts 30">
              <a:extLst>
                <a:ext uri="{FF2B5EF4-FFF2-40B4-BE49-F238E27FC236}">
                  <a16:creationId xmlns:a16="http://schemas.microsoft.com/office/drawing/2014/main" id="{A83F97DB-84D2-5327-D1BC-7040C0B28DD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2" name="Pfeil: nach rechts 4">
              <a:extLst>
                <a:ext uri="{FF2B5EF4-FFF2-40B4-BE49-F238E27FC236}">
                  <a16:creationId xmlns:a16="http://schemas.microsoft.com/office/drawing/2014/main" id="{362267B2-4247-2E02-8BCD-DF9A978B6BE9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Strahlungs-energie</a:t>
              </a:r>
              <a:endParaRPr lang="de-DE" sz="1700" kern="1200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B19B87BC-A5A8-8F90-FF7A-ABE3045BFF41}"/>
              </a:ext>
            </a:extLst>
          </p:cNvPr>
          <p:cNvGrpSpPr/>
          <p:nvPr/>
        </p:nvGrpSpPr>
        <p:grpSpPr>
          <a:xfrm>
            <a:off x="5941390" y="4344078"/>
            <a:ext cx="1620000" cy="1080000"/>
            <a:chOff x="1438780" y="1635128"/>
            <a:chExt cx="2054055" cy="1081081"/>
          </a:xfrm>
        </p:grpSpPr>
        <p:sp>
          <p:nvSpPr>
            <p:cNvPr id="34" name="Pfeil: nach rechts 33">
              <a:extLst>
                <a:ext uri="{FF2B5EF4-FFF2-40B4-BE49-F238E27FC236}">
                  <a16:creationId xmlns:a16="http://schemas.microsoft.com/office/drawing/2014/main" id="{1B9ECB6F-42AD-57CD-F9A5-A5412549D29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5" name="Pfeil: nach rechts 4">
              <a:extLst>
                <a:ext uri="{FF2B5EF4-FFF2-40B4-BE49-F238E27FC236}">
                  <a16:creationId xmlns:a16="http://schemas.microsoft.com/office/drawing/2014/main" id="{D80CCAB7-178F-7C58-F673-49B25D066096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</a:t>
              </a:r>
              <a:r>
                <a:rPr lang="de-DE" sz="2000" kern="1200" dirty="0"/>
                <a:t>lektrische Energie</a:t>
              </a:r>
              <a:endParaRPr lang="de-DE" sz="1700" kern="1200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7C0D2AB-469E-BDBE-96F3-834C6A633018}"/>
              </a:ext>
            </a:extLst>
          </p:cNvPr>
          <p:cNvGrpSpPr/>
          <p:nvPr/>
        </p:nvGrpSpPr>
        <p:grpSpPr>
          <a:xfrm>
            <a:off x="8999852" y="4524055"/>
            <a:ext cx="1620000" cy="720000"/>
            <a:chOff x="1438780" y="1635128"/>
            <a:chExt cx="2054055" cy="1081081"/>
          </a:xfrm>
        </p:grpSpPr>
        <p:sp>
          <p:nvSpPr>
            <p:cNvPr id="37" name="Pfeil: nach rechts 36">
              <a:extLst>
                <a:ext uri="{FF2B5EF4-FFF2-40B4-BE49-F238E27FC236}">
                  <a16:creationId xmlns:a16="http://schemas.microsoft.com/office/drawing/2014/main" id="{0F447F39-59A3-29D7-26F8-F7E9A5F90386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8" name="Pfeil: nach rechts 4">
              <a:extLst>
                <a:ext uri="{FF2B5EF4-FFF2-40B4-BE49-F238E27FC236}">
                  <a16:creationId xmlns:a16="http://schemas.microsoft.com/office/drawing/2014/main" id="{56591518-F486-EC8C-0F0F-428CC914432A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kern="1200" dirty="0"/>
                <a:t>kinetische Energie</a:t>
              </a:r>
              <a:endParaRPr lang="de-DE" sz="1600" kern="1200" dirty="0"/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2AFE4CA-E89C-DD6B-D417-491C27972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1292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 fontScale="90000"/>
          </a:bodyPr>
          <a:lstStyle/>
          <a:p>
            <a:r>
              <a:rPr lang="de-DE" sz="4000" dirty="0"/>
              <a:t>Energieflussdiagramm zum Versuch</a:t>
            </a:r>
            <a:br>
              <a:rPr lang="de-DE" sz="4000" dirty="0"/>
            </a:br>
            <a:r>
              <a:rPr lang="de-DE" sz="4000" dirty="0"/>
              <a:t>Energieentwertung + Energieerhaltung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C048584-5A58-680A-6FB6-4B6F6C315A1A}"/>
              </a:ext>
            </a:extLst>
          </p:cNvPr>
          <p:cNvGrpSpPr/>
          <p:nvPr/>
        </p:nvGrpSpPr>
        <p:grpSpPr>
          <a:xfrm rot="5400000">
            <a:off x="4593636" y="5671230"/>
            <a:ext cx="1260000" cy="900000"/>
            <a:chOff x="1438780" y="1635128"/>
            <a:chExt cx="2054055" cy="1081081"/>
          </a:xfrm>
        </p:grpSpPr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27D67FB1-28E6-D247-D3FF-E1A8ABB99AA2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7" name="Pfeil: nach rechts 4">
              <a:extLst>
                <a:ext uri="{FF2B5EF4-FFF2-40B4-BE49-F238E27FC236}">
                  <a16:creationId xmlns:a16="http://schemas.microsoft.com/office/drawing/2014/main" id="{C8883BB7-693A-490D-7A1C-DE24EB831779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D713526-F292-BA2C-7573-8B9190321080}"/>
              </a:ext>
            </a:extLst>
          </p:cNvPr>
          <p:cNvGrpSpPr/>
          <p:nvPr/>
        </p:nvGrpSpPr>
        <p:grpSpPr>
          <a:xfrm rot="5400000">
            <a:off x="7683105" y="5908486"/>
            <a:ext cx="1260000" cy="432000"/>
            <a:chOff x="1438780" y="1635128"/>
            <a:chExt cx="2054055" cy="1081081"/>
          </a:xfrm>
        </p:grpSpPr>
        <p:sp>
          <p:nvSpPr>
            <p:cNvPr id="11" name="Pfeil: nach rechts 10">
              <a:extLst>
                <a:ext uri="{FF2B5EF4-FFF2-40B4-BE49-F238E27FC236}">
                  <a16:creationId xmlns:a16="http://schemas.microsoft.com/office/drawing/2014/main" id="{2E492CFE-71E7-3609-ED6C-2715D4076928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3" name="Pfeil: nach rechts 4">
              <a:extLst>
                <a:ext uri="{FF2B5EF4-FFF2-40B4-BE49-F238E27FC236}">
                  <a16:creationId xmlns:a16="http://schemas.microsoft.com/office/drawing/2014/main" id="{9B61F727-A958-64A2-8B84-B2E47C89C44D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Wärme</a:t>
              </a:r>
              <a:endParaRPr lang="de-DE" sz="1700" kern="1200" dirty="0"/>
            </a:p>
          </p:txBody>
        </p:sp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B6BD2ADB-F680-A7DE-6189-0407D12A5F8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998" r="37951" b="42032"/>
          <a:stretch/>
        </p:blipFill>
        <p:spPr>
          <a:xfrm flipH="1">
            <a:off x="2472279" y="2315500"/>
            <a:ext cx="6879448" cy="178525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BABEB37-6844-7563-2940-246EA61BF585}"/>
              </a:ext>
            </a:extLst>
          </p:cNvPr>
          <p:cNvGrpSpPr/>
          <p:nvPr/>
        </p:nvGrpSpPr>
        <p:grpSpPr>
          <a:xfrm>
            <a:off x="7539105" y="4349471"/>
            <a:ext cx="1440000" cy="1147152"/>
            <a:chOff x="7205387" y="967949"/>
            <a:chExt cx="1529504" cy="1147152"/>
          </a:xfrm>
        </p:grpSpPr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E58FA5A6-587C-E206-8EBF-DB603FFC75BD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Rechteck: abgerundete Ecken 4">
              <a:extLst>
                <a:ext uri="{FF2B5EF4-FFF2-40B4-BE49-F238E27FC236}">
                  <a16:creationId xmlns:a16="http://schemas.microsoft.com/office/drawing/2014/main" id="{E47392F7-0DB9-7692-B8E0-70B021A3E95F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Ventilator (Motor)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D6C761C-CCB9-62D7-B5C6-FE910912C845}"/>
              </a:ext>
            </a:extLst>
          </p:cNvPr>
          <p:cNvGrpSpPr/>
          <p:nvPr/>
        </p:nvGrpSpPr>
        <p:grpSpPr>
          <a:xfrm>
            <a:off x="4503636" y="4344078"/>
            <a:ext cx="1440000" cy="1147152"/>
            <a:chOff x="7205387" y="967949"/>
            <a:chExt cx="1529504" cy="1147152"/>
          </a:xfrm>
        </p:grpSpPr>
        <p:sp>
          <p:nvSpPr>
            <p:cNvPr id="25" name="Rechteck: abgerundete Ecken 24">
              <a:extLst>
                <a:ext uri="{FF2B5EF4-FFF2-40B4-BE49-F238E27FC236}">
                  <a16:creationId xmlns:a16="http://schemas.microsoft.com/office/drawing/2014/main" id="{5A2F96AA-B861-AFAE-EB20-C3643211DEE0}"/>
                </a:ext>
              </a:extLst>
            </p:cNvPr>
            <p:cNvSpPr/>
            <p:nvPr/>
          </p:nvSpPr>
          <p:spPr>
            <a:xfrm>
              <a:off x="7205387" y="967949"/>
              <a:ext cx="1529504" cy="11471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6" name="Rechteck: abgerundete Ecken 4">
              <a:extLst>
                <a:ext uri="{FF2B5EF4-FFF2-40B4-BE49-F238E27FC236}">
                  <a16:creationId xmlns:a16="http://schemas.microsoft.com/office/drawing/2014/main" id="{DD8DC721-859A-AF7B-1313-1DBEC867B8A4}"/>
                </a:ext>
              </a:extLst>
            </p:cNvPr>
            <p:cNvSpPr txBox="1"/>
            <p:nvPr/>
          </p:nvSpPr>
          <p:spPr>
            <a:xfrm>
              <a:off x="7238986" y="1001548"/>
              <a:ext cx="1462306" cy="10799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200" kern="1200" dirty="0"/>
                <a:t>Solarzelle</a:t>
              </a:r>
            </a:p>
          </p:txBody>
        </p:sp>
      </p:grp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C74FECF5-5D10-BA41-6200-3E12DEEBE651}"/>
              </a:ext>
            </a:extLst>
          </p:cNvPr>
          <p:cNvGrpSpPr/>
          <p:nvPr/>
        </p:nvGrpSpPr>
        <p:grpSpPr>
          <a:xfrm>
            <a:off x="2899576" y="3984055"/>
            <a:ext cx="1620000" cy="1980000"/>
            <a:chOff x="1353816" y="1635128"/>
            <a:chExt cx="2139019" cy="1081081"/>
          </a:xfrm>
        </p:grpSpPr>
        <p:sp>
          <p:nvSpPr>
            <p:cNvPr id="31" name="Pfeil: nach rechts 30">
              <a:extLst>
                <a:ext uri="{FF2B5EF4-FFF2-40B4-BE49-F238E27FC236}">
                  <a16:creationId xmlns:a16="http://schemas.microsoft.com/office/drawing/2014/main" id="{A83F97DB-84D2-5327-D1BC-7040C0B28DD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2" name="Pfeil: nach rechts 4">
              <a:extLst>
                <a:ext uri="{FF2B5EF4-FFF2-40B4-BE49-F238E27FC236}">
                  <a16:creationId xmlns:a16="http://schemas.microsoft.com/office/drawing/2014/main" id="{362267B2-4247-2E02-8BCD-DF9A978B6BE9}"/>
                </a:ext>
              </a:extLst>
            </p:cNvPr>
            <p:cNvSpPr txBox="1"/>
            <p:nvPr/>
          </p:nvSpPr>
          <p:spPr>
            <a:xfrm>
              <a:off x="1353816" y="1846262"/>
              <a:ext cx="1901899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kern="1200" dirty="0"/>
                <a:t>Strahlungs-energie</a:t>
              </a:r>
              <a:endParaRPr lang="de-DE" sz="1700" kern="1200" dirty="0"/>
            </a:p>
          </p:txBody>
        </p:sp>
      </p:grpSp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B19B87BC-A5A8-8F90-FF7A-ABE3045BFF41}"/>
              </a:ext>
            </a:extLst>
          </p:cNvPr>
          <p:cNvGrpSpPr/>
          <p:nvPr/>
        </p:nvGrpSpPr>
        <p:grpSpPr>
          <a:xfrm>
            <a:off x="5941390" y="4344078"/>
            <a:ext cx="1620000" cy="1080000"/>
            <a:chOff x="1438780" y="1635128"/>
            <a:chExt cx="2054055" cy="1081081"/>
          </a:xfrm>
        </p:grpSpPr>
        <p:sp>
          <p:nvSpPr>
            <p:cNvPr id="34" name="Pfeil: nach rechts 33">
              <a:extLst>
                <a:ext uri="{FF2B5EF4-FFF2-40B4-BE49-F238E27FC236}">
                  <a16:creationId xmlns:a16="http://schemas.microsoft.com/office/drawing/2014/main" id="{1B9ECB6F-42AD-57CD-F9A5-A5412549D294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5" name="Pfeil: nach rechts 4">
              <a:extLst>
                <a:ext uri="{FF2B5EF4-FFF2-40B4-BE49-F238E27FC236}">
                  <a16:creationId xmlns:a16="http://schemas.microsoft.com/office/drawing/2014/main" id="{D80CCAB7-178F-7C58-F673-49B25D066096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000" dirty="0"/>
                <a:t>e</a:t>
              </a:r>
              <a:r>
                <a:rPr lang="de-DE" sz="2000" kern="1200" dirty="0"/>
                <a:t>lektrische Energie</a:t>
              </a:r>
              <a:endParaRPr lang="de-DE" sz="1700" kern="1200" dirty="0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27C0D2AB-469E-BDBE-96F3-834C6A633018}"/>
              </a:ext>
            </a:extLst>
          </p:cNvPr>
          <p:cNvGrpSpPr/>
          <p:nvPr/>
        </p:nvGrpSpPr>
        <p:grpSpPr>
          <a:xfrm>
            <a:off x="8999852" y="4524055"/>
            <a:ext cx="1620000" cy="720000"/>
            <a:chOff x="1438780" y="1635128"/>
            <a:chExt cx="2054055" cy="1081081"/>
          </a:xfrm>
        </p:grpSpPr>
        <p:sp>
          <p:nvSpPr>
            <p:cNvPr id="37" name="Pfeil: nach rechts 36">
              <a:extLst>
                <a:ext uri="{FF2B5EF4-FFF2-40B4-BE49-F238E27FC236}">
                  <a16:creationId xmlns:a16="http://schemas.microsoft.com/office/drawing/2014/main" id="{0F447F39-59A3-29D7-26F8-F7E9A5F90386}"/>
                </a:ext>
              </a:extLst>
            </p:cNvPr>
            <p:cNvSpPr/>
            <p:nvPr/>
          </p:nvSpPr>
          <p:spPr>
            <a:xfrm>
              <a:off x="1438780" y="1635128"/>
              <a:ext cx="2054055" cy="1081081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5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38" name="Pfeil: nach rechts 4">
              <a:extLst>
                <a:ext uri="{FF2B5EF4-FFF2-40B4-BE49-F238E27FC236}">
                  <a16:creationId xmlns:a16="http://schemas.microsoft.com/office/drawing/2014/main" id="{56591518-F486-EC8C-0F0F-428CC914432A}"/>
                </a:ext>
              </a:extLst>
            </p:cNvPr>
            <p:cNvSpPr txBox="1"/>
            <p:nvPr/>
          </p:nvSpPr>
          <p:spPr>
            <a:xfrm>
              <a:off x="1438780" y="1851344"/>
              <a:ext cx="1729731" cy="6486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kern="1200" dirty="0"/>
                <a:t>kinetische Energie</a:t>
              </a:r>
              <a:endParaRPr lang="de-DE" sz="1600" kern="1200" dirty="0"/>
            </a:p>
          </p:txBody>
        </p:sp>
      </p:grp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D74BF7E-2D87-6A68-4B02-B03DCD407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6534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9C9A8A2-426D-AFE6-DC2D-D0184CECF9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489858"/>
            <a:ext cx="5181600" cy="56871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Energieumwandlung</a:t>
            </a:r>
          </a:p>
          <a:p>
            <a:pPr marL="0" indent="0">
              <a:buNone/>
            </a:pPr>
            <a:r>
              <a:rPr lang="de-DE" sz="2400" dirty="0"/>
              <a:t>Energie tritt in verschiedenen Formen auf und kann ineinander umgewandelt werden.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Energieentwertung</a:t>
            </a:r>
          </a:p>
          <a:p>
            <a:pPr marL="0" indent="0">
              <a:buNone/>
            </a:pPr>
            <a:r>
              <a:rPr lang="de-DE" sz="2400" dirty="0"/>
              <a:t>In realen Prozessen wird immer ein Teil der Energie in Wärme umgewandelt und ist nicht mehr nutzbar.</a:t>
            </a:r>
          </a:p>
          <a:p>
            <a:pPr marL="0" indent="0">
              <a:buNone/>
            </a:pPr>
            <a:r>
              <a:rPr lang="de-DE" sz="2400" dirty="0"/>
              <a:t>Die Menge der nutzbaren Energie nimmt bei realen Prozessen immer weiter ab.</a:t>
            </a:r>
          </a:p>
          <a:p>
            <a:pPr marL="0" indent="0">
              <a:buNone/>
            </a:pPr>
            <a:endParaRPr lang="de-DE" b="1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F394586-AD61-E85E-FFDD-4F79D7122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489858"/>
            <a:ext cx="5181600" cy="568710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DE" b="1" dirty="0"/>
              <a:t>	</a:t>
            </a:r>
          </a:p>
          <a:p>
            <a:pPr marL="0" indent="0">
              <a:buNone/>
            </a:pPr>
            <a:r>
              <a:rPr lang="de-DE" b="1" dirty="0"/>
              <a:t>	Energieübertragung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sz="2400" dirty="0"/>
              <a:t>Energie kann von einem zum 	anderen System übertragen 	werden.</a:t>
            </a:r>
            <a:br>
              <a:rPr lang="de-DE" sz="2400" dirty="0"/>
            </a:br>
            <a:endParaRPr lang="de-DE" sz="2400" dirty="0"/>
          </a:p>
          <a:p>
            <a:pPr marL="0" indent="0" algn="r">
              <a:buNone/>
            </a:pPr>
            <a:endParaRPr lang="de-DE" dirty="0"/>
          </a:p>
          <a:p>
            <a:pPr marL="0" indent="0" algn="r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/>
              <a:t>	Energieerhaltung</a:t>
            </a:r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sz="2400" dirty="0"/>
              <a:t>Die Gesamtsumme der Energie 	bleibt immer gleich, auch nach 	Energieumwandlungen oder 	Energieübertragungen.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E8E46F0-D458-D398-683C-8F1EFBCB17E8}"/>
              </a:ext>
            </a:extLst>
          </p:cNvPr>
          <p:cNvSpPr txBox="1">
            <a:spLocks/>
          </p:cNvSpPr>
          <p:nvPr/>
        </p:nvSpPr>
        <p:spPr>
          <a:xfrm>
            <a:off x="4967197" y="1323387"/>
            <a:ext cx="2137595" cy="21056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4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Energie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0B27E52D-6D24-B5A6-0762-4C220EA062FE}"/>
              </a:ext>
            </a:extLst>
          </p:cNvPr>
          <p:cNvSpPr/>
          <p:nvPr/>
        </p:nvSpPr>
        <p:spPr>
          <a:xfrm>
            <a:off x="4905253" y="2480072"/>
            <a:ext cx="2137595" cy="1097076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520536B-993F-2F7E-2942-1B3D58F0F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6387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Faktencheck zum Klimawandel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8B987BD6-00E5-3944-3C2D-EA0368C6BBE9}"/>
              </a:ext>
            </a:extLst>
          </p:cNvPr>
          <p:cNvSpPr/>
          <p:nvPr/>
        </p:nvSpPr>
        <p:spPr>
          <a:xfrm>
            <a:off x="1115568" y="2347572"/>
            <a:ext cx="4530898" cy="1039588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bg1">
              <a:lumMod val="95000"/>
              <a:hueOff val="0"/>
              <a:satOff val="0"/>
              <a:lumOff val="0"/>
              <a:alphaOff val="0"/>
            </a:schemeClr>
          </a:fillRef>
          <a:effectRef idx="0">
            <a:schemeClr val="bg1">
              <a:lumMod val="9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/>
          </a:p>
        </p:txBody>
      </p:sp>
      <p:sp>
        <p:nvSpPr>
          <p:cNvPr id="5" name="Rechteck 4" descr="Thermometer">
            <a:extLst>
              <a:ext uri="{FF2B5EF4-FFF2-40B4-BE49-F238E27FC236}">
                <a16:creationId xmlns:a16="http://schemas.microsoft.com/office/drawing/2014/main" id="{3E728E85-8A4A-DF6F-3F3E-0CF7F287EAB7}"/>
              </a:ext>
            </a:extLst>
          </p:cNvPr>
          <p:cNvSpPr/>
          <p:nvPr/>
        </p:nvSpPr>
        <p:spPr>
          <a:xfrm>
            <a:off x="1430043" y="2581479"/>
            <a:ext cx="571773" cy="571773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CDD2BD20-9197-3C34-6647-AB1EADDCB489}"/>
              </a:ext>
            </a:extLst>
          </p:cNvPr>
          <p:cNvGrpSpPr/>
          <p:nvPr/>
        </p:nvGrpSpPr>
        <p:grpSpPr>
          <a:xfrm>
            <a:off x="2316293" y="2347572"/>
            <a:ext cx="3330172" cy="1039588"/>
            <a:chOff x="1200725" y="444"/>
            <a:chExt cx="3330172" cy="1039588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87ECE345-2CE9-9A83-9208-964EDBD6B5BC}"/>
                </a:ext>
              </a:extLst>
            </p:cNvPr>
            <p:cNvSpPr/>
            <p:nvPr/>
          </p:nvSpPr>
          <p:spPr>
            <a:xfrm>
              <a:off x="1200725" y="444"/>
              <a:ext cx="3330172" cy="103958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8852258F-0D08-5948-DA3E-E4764EB973FE}"/>
                </a:ext>
              </a:extLst>
            </p:cNvPr>
            <p:cNvSpPr txBox="1"/>
            <p:nvPr/>
          </p:nvSpPr>
          <p:spPr>
            <a:xfrm>
              <a:off x="1200725" y="444"/>
              <a:ext cx="3330172" cy="1039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023" tIns="110023" rIns="110023" bIns="110023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400" kern="1200" dirty="0"/>
                <a:t>Was ist der Klimawandel?</a:t>
              </a:r>
              <a:endParaRPr lang="en-US" sz="2400" kern="1200" dirty="0"/>
            </a:p>
          </p:txBody>
        </p:sp>
      </p:grp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BE453905-04F9-AF7C-929C-23F31332DE40}"/>
              </a:ext>
            </a:extLst>
          </p:cNvPr>
          <p:cNvSpPr/>
          <p:nvPr/>
        </p:nvSpPr>
        <p:spPr>
          <a:xfrm>
            <a:off x="1115568" y="3647058"/>
            <a:ext cx="4530898" cy="1039588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bg1">
              <a:lumMod val="95000"/>
              <a:hueOff val="0"/>
              <a:satOff val="0"/>
              <a:lumOff val="0"/>
              <a:alphaOff val="0"/>
            </a:schemeClr>
          </a:fillRef>
          <a:effectRef idx="0">
            <a:schemeClr val="bg1">
              <a:lumMod val="9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/>
          </a:p>
        </p:txBody>
      </p:sp>
      <p:sp>
        <p:nvSpPr>
          <p:cNvPr id="13" name="Rechteck 12" descr="Bleistift">
            <a:extLst>
              <a:ext uri="{FF2B5EF4-FFF2-40B4-BE49-F238E27FC236}">
                <a16:creationId xmlns:a16="http://schemas.microsoft.com/office/drawing/2014/main" id="{CC18357A-CEF1-49F2-6414-EDBAFEEB4A98}"/>
              </a:ext>
            </a:extLst>
          </p:cNvPr>
          <p:cNvSpPr/>
          <p:nvPr/>
        </p:nvSpPr>
        <p:spPr>
          <a:xfrm>
            <a:off x="1430043" y="3880966"/>
            <a:ext cx="571773" cy="571773"/>
          </a:xfrm>
          <a:prstGeom prst="rect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BB57BE81-8EEE-A442-3E2F-056002EC9DD9}"/>
              </a:ext>
            </a:extLst>
          </p:cNvPr>
          <p:cNvGrpSpPr/>
          <p:nvPr/>
        </p:nvGrpSpPr>
        <p:grpSpPr>
          <a:xfrm>
            <a:off x="2316293" y="3647058"/>
            <a:ext cx="3330172" cy="1039588"/>
            <a:chOff x="1200725" y="1299930"/>
            <a:chExt cx="3330172" cy="1039588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A8AED066-B9C2-C3C3-ABBA-A7A3AF3CEBE7}"/>
                </a:ext>
              </a:extLst>
            </p:cNvPr>
            <p:cNvSpPr/>
            <p:nvPr/>
          </p:nvSpPr>
          <p:spPr>
            <a:xfrm>
              <a:off x="1200725" y="1299930"/>
              <a:ext cx="3330172" cy="103958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3F4DD752-6E18-B3A2-36B0-D746E5FA59BD}"/>
                </a:ext>
              </a:extLst>
            </p:cNvPr>
            <p:cNvSpPr txBox="1"/>
            <p:nvPr/>
          </p:nvSpPr>
          <p:spPr>
            <a:xfrm>
              <a:off x="1200725" y="1299930"/>
              <a:ext cx="3330172" cy="1039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023" tIns="110023" rIns="110023" bIns="110023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400" kern="1200" dirty="0"/>
                <a:t>Wie lässt sich der Klimawandel erklären?</a:t>
              </a:r>
              <a:endParaRPr lang="en-US" sz="2400" kern="1200" dirty="0"/>
            </a:p>
          </p:txBody>
        </p:sp>
      </p:grp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87E1A417-6E36-2D95-07D1-1356EF9952E0}"/>
              </a:ext>
            </a:extLst>
          </p:cNvPr>
          <p:cNvSpPr/>
          <p:nvPr/>
        </p:nvSpPr>
        <p:spPr>
          <a:xfrm>
            <a:off x="1115568" y="4946544"/>
            <a:ext cx="4530898" cy="1039588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bg1">
              <a:lumMod val="95000"/>
              <a:hueOff val="0"/>
              <a:satOff val="0"/>
              <a:lumOff val="0"/>
              <a:alphaOff val="0"/>
            </a:schemeClr>
          </a:fillRef>
          <a:effectRef idx="0">
            <a:schemeClr val="bg1">
              <a:lumMod val="9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DE"/>
          </a:p>
        </p:txBody>
      </p:sp>
      <p:sp>
        <p:nvSpPr>
          <p:cNvPr id="19" name="Rechteck 18" descr="Blitz">
            <a:extLst>
              <a:ext uri="{FF2B5EF4-FFF2-40B4-BE49-F238E27FC236}">
                <a16:creationId xmlns:a16="http://schemas.microsoft.com/office/drawing/2014/main" id="{62A9E97D-08D7-B235-0D21-1CE394CD0100}"/>
              </a:ext>
            </a:extLst>
          </p:cNvPr>
          <p:cNvSpPr/>
          <p:nvPr/>
        </p:nvSpPr>
        <p:spPr>
          <a:xfrm>
            <a:off x="1430043" y="5180452"/>
            <a:ext cx="571773" cy="571773"/>
          </a:xfrm>
          <a:prstGeom prst="rect">
            <a:avLst/>
          </a:prstGeom>
          <a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de-DE"/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1035B7AE-7AEE-BE20-2DE6-4F84F54C07A6}"/>
              </a:ext>
            </a:extLst>
          </p:cNvPr>
          <p:cNvGrpSpPr/>
          <p:nvPr/>
        </p:nvGrpSpPr>
        <p:grpSpPr>
          <a:xfrm>
            <a:off x="2316293" y="4946544"/>
            <a:ext cx="3330172" cy="1039588"/>
            <a:chOff x="1200725" y="2599416"/>
            <a:chExt cx="3330172" cy="1039588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A7440BA2-0838-D5F0-F269-979E4C2ECD02}"/>
                </a:ext>
              </a:extLst>
            </p:cNvPr>
            <p:cNvSpPr/>
            <p:nvPr/>
          </p:nvSpPr>
          <p:spPr>
            <a:xfrm>
              <a:off x="1200725" y="2599416"/>
              <a:ext cx="3330172" cy="103958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8E0A89C0-38AE-16C9-A423-C61FE31E3555}"/>
                </a:ext>
              </a:extLst>
            </p:cNvPr>
            <p:cNvSpPr txBox="1"/>
            <p:nvPr/>
          </p:nvSpPr>
          <p:spPr>
            <a:xfrm>
              <a:off x="1200725" y="2599416"/>
              <a:ext cx="3330172" cy="10395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0023" tIns="110023" rIns="110023" bIns="110023" numCol="1" spcCol="1270" anchor="ctr" anchorCtr="0">
              <a:noAutofit/>
            </a:bodyPr>
            <a:lstStyle/>
            <a:p>
              <a:pPr marL="0" lvl="0" indent="0" algn="l" defTabSz="10668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2400" kern="1200"/>
                <a:t>Welche Auswirkungen hat der Klimawandel?</a:t>
              </a:r>
              <a:endParaRPr lang="en-US" sz="2400" kern="1200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0A1FF792-ACF9-D91B-11B6-634D0610B7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78947">
            <a:off x="9152952" y="2579311"/>
            <a:ext cx="2529000" cy="360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4" name="Inhaltsplatzhalter 6">
            <a:extLst>
              <a:ext uri="{FF2B5EF4-FFF2-40B4-BE49-F238E27FC236}">
                <a16:creationId xmlns:a16="http://schemas.microsoft.com/office/drawing/2014/main" id="{E8058F72-47EB-B7A0-1F08-ED0E16CFFE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/>
          <a:stretch>
            <a:fillRect/>
          </a:stretch>
        </p:blipFill>
        <p:spPr>
          <a:xfrm rot="19892906">
            <a:off x="6473347" y="2663500"/>
            <a:ext cx="2535800" cy="3600000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FC049104-024E-DE07-683A-A9CE7ABD84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33436" y="2457884"/>
            <a:ext cx="2933190" cy="4212000"/>
          </a:xfrm>
          <a:prstGeom prst="rect">
            <a:avLst/>
          </a:prstGeom>
        </p:spPr>
      </p:pic>
      <p:sp>
        <p:nvSpPr>
          <p:cNvPr id="23" name="Foliennummernplatzhalter 22">
            <a:extLst>
              <a:ext uri="{FF2B5EF4-FFF2-40B4-BE49-F238E27FC236}">
                <a16:creationId xmlns:a16="http://schemas.microsoft.com/office/drawing/2014/main" id="{F131B03A-CEF4-A22C-8057-DAB4F1AF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4840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Ein Merkblatt erstellen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99505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de-DE" sz="2600" dirty="0"/>
              <a:t>Erstelle ein Merkblatt mit kurzer Erklärung zu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dem Energiebegriff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den Energieformen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den vier Eigenschaften der Energie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dem Energieflussdiagramm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endParaRPr lang="de-DE" sz="26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2600" dirty="0"/>
              <a:t>Notiere deine Ergebnisse in dein Klimafakten-Heft auf Seite 2.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299164-013C-C58C-E50D-1D69D0254A67}"/>
              </a:ext>
            </a:extLst>
          </p:cNvPr>
          <p:cNvSpPr txBox="1"/>
          <p:nvPr/>
        </p:nvSpPr>
        <p:spPr>
          <a:xfrm>
            <a:off x="9846282" y="4234543"/>
            <a:ext cx="1300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/>
              <a:t>5min</a:t>
            </a:r>
          </a:p>
        </p:txBody>
      </p:sp>
      <p:pic>
        <p:nvPicPr>
          <p:cNvPr id="6" name="Grafik 5" descr="Sanduhr abgelaufen mit einfarbiger Füllung">
            <a:extLst>
              <a:ext uri="{FF2B5EF4-FFF2-40B4-BE49-F238E27FC236}">
                <a16:creationId xmlns:a16="http://schemas.microsoft.com/office/drawing/2014/main" id="{64E2D716-8C5A-4E56-B198-0A3FE89E4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3947" y="3211286"/>
            <a:ext cx="1023257" cy="1023257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3A228EFC-B15F-A9D9-9710-8E1FB86997EC}"/>
              </a:ext>
            </a:extLst>
          </p:cNvPr>
          <p:cNvSpPr/>
          <p:nvPr/>
        </p:nvSpPr>
        <p:spPr>
          <a:xfrm>
            <a:off x="9709226" y="2950029"/>
            <a:ext cx="1574469" cy="222068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620D5FD-A580-E078-5C12-B7047C54A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1547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Das Energiekonzept anwenden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99505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800"/>
              </a:spcAft>
              <a:buNone/>
            </a:pPr>
            <a:r>
              <a:rPr lang="de-DE" sz="2400" dirty="0"/>
              <a:t>Bildet 5 Gruppen und bearbeitet gemeinsam das Arbeitsblatt.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lang="de-DE" sz="24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800"/>
              </a:spcAft>
              <a:buNone/>
            </a:pPr>
            <a:r>
              <a:rPr lang="de-DE" sz="2400" u="sng" dirty="0"/>
              <a:t>Ihr kommt nicht weiter?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de-DE" sz="2400" dirty="0"/>
              <a:t>Nutzt die Hilfen aus dem Briefumschlag.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de-DE" sz="24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299164-013C-C58C-E50D-1D69D0254A67}"/>
              </a:ext>
            </a:extLst>
          </p:cNvPr>
          <p:cNvSpPr txBox="1"/>
          <p:nvPr/>
        </p:nvSpPr>
        <p:spPr>
          <a:xfrm>
            <a:off x="9709226" y="4234543"/>
            <a:ext cx="1574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/>
              <a:t>20min</a:t>
            </a:r>
          </a:p>
        </p:txBody>
      </p:sp>
      <p:pic>
        <p:nvPicPr>
          <p:cNvPr id="6" name="Grafik 5" descr="Sanduhr abgelaufen mit einfarbiger Füllung">
            <a:extLst>
              <a:ext uri="{FF2B5EF4-FFF2-40B4-BE49-F238E27FC236}">
                <a16:creationId xmlns:a16="http://schemas.microsoft.com/office/drawing/2014/main" id="{64E2D716-8C5A-4E56-B198-0A3FE89E4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3947" y="3211286"/>
            <a:ext cx="1023257" cy="1023257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3A228EFC-B15F-A9D9-9710-8E1FB86997EC}"/>
              </a:ext>
            </a:extLst>
          </p:cNvPr>
          <p:cNvSpPr/>
          <p:nvPr/>
        </p:nvSpPr>
        <p:spPr>
          <a:xfrm>
            <a:off x="9709226" y="2950029"/>
            <a:ext cx="1574469" cy="222068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3A3892E-D077-CB97-0570-D6BA8C942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0556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Ausblick für nächste Woche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r>
              <a:rPr lang="de-DE" dirty="0"/>
              <a:t>Wie lässt sich der Klimawandel erklären?</a:t>
            </a:r>
          </a:p>
          <a:p>
            <a:endParaRPr lang="de-DE" dirty="0"/>
          </a:p>
          <a:p>
            <a:pPr lvl="1">
              <a:lnSpc>
                <a:spcPct val="110000"/>
              </a:lnSpc>
            </a:pPr>
            <a:r>
              <a:rPr lang="de-DE" dirty="0"/>
              <a:t>Physikalische Grundlage: Energie und ihre Eigenschaften</a:t>
            </a:r>
          </a:p>
          <a:p>
            <a:pPr lvl="1">
              <a:lnSpc>
                <a:spcPct val="110000"/>
              </a:lnSpc>
            </a:pPr>
            <a:endParaRPr lang="de-DE" dirty="0"/>
          </a:p>
          <a:p>
            <a:pPr lvl="1">
              <a:lnSpc>
                <a:spcPct val="110000"/>
              </a:lnSpc>
            </a:pPr>
            <a:r>
              <a:rPr lang="de-DE" dirty="0"/>
              <a:t>Was ist der Treibhauseffekt?</a:t>
            </a:r>
          </a:p>
          <a:p>
            <a:pPr lvl="1"/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7C87E5B-3C48-60A0-DC9D-E79FAD199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6895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42F784-9772-6FE1-1D3D-7BD595FD8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Genutzte 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CC5321E-962F-BA39-D7AE-724AE8A5E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https://www.deutschlandfunk.de/schiffahrtsbehoerde-meldet-viermal-so-viele-sturmfluten-wie-normalerweise-in-aktueller-saison-102.html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https://clintel.org/germany-wcd/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https://www.afd.de/energie-umwelt-klima/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https://reportage.wdr.de/chronik-ahrtal-hochwasser-katastrophe#katastrophen-alarm-im-kreis-ahrweiler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https://www.klimareporter.de/gesellschaft/klimawandel-treibt-immer-mehr-menschen-in-die-flucht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https://eike-klima-energie.eu/die-mission/grundsatzpapier-klima/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https://eike-klima-energie.eu/2024/02/01/co2-hat-keinen-einfluss-auf-die-klimaerwaermung-dr-bernhard-strehl-bei-youtube/#comment-365537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https://www.br.de/nachrichten/wissen/schnee-bayern-warum-es-trotz-erderwaermung-heftig-schneien-kann,TxTmyGC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https://www.tagesschau.de/wissen/klima/kohlenstoffbericht-100.html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https://www.ardalpha.de/wissen/umwelt/klima/wetter-meteorologie-hitze-starkregen-extremwetter-klimawandel-100.html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de-D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https://correctiv.org/faktencheck/2022/10/27/doch-co2-hat-einen-einfluss-auf-den-klimawandel/?lang=de</a:t>
            </a:r>
            <a:endParaRPr lang="de-DE" sz="1800" b="0" i="0" u="none" strike="noStrike" baseline="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picture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alliance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/ DN | Mickan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Palmqvist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/DN/TT</a:t>
            </a:r>
          </a:p>
          <a:p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picture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alliance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/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blickwinkel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/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McPHOTO</a:t>
            </a:r>
            <a:r>
              <a:rPr lang="de-DE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 | </a:t>
            </a:r>
            <a:r>
              <a:rPr lang="de-DE" sz="1800" b="0" i="0" u="none" strike="noStrike" baseline="0" dirty="0" err="1">
                <a:solidFill>
                  <a:srgbClr val="000000"/>
                </a:solidFill>
                <a:latin typeface="Source Sans Pro" panose="020B0503030403020204" pitchFamily="34" charset="0"/>
              </a:rPr>
              <a:t>McPHOTO</a:t>
            </a:r>
            <a:endParaRPr lang="de-DE" sz="1800" b="0" i="0" u="none" strike="noStrike" baseline="0" dirty="0">
              <a:solidFill>
                <a:srgbClr val="000000"/>
              </a:solidFill>
              <a:latin typeface="Source Sans Pro" panose="020B050303040302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000000"/>
                </a:solidFill>
                <a:latin typeface="Source Sans Pro" panose="020B0503030403020204" pitchFamily="34" charset="0"/>
              </a:rPr>
              <a:t>picture alliance / ASSOCIATED PRESS | Mark Pardew</a:t>
            </a:r>
          </a:p>
          <a:p>
            <a:r>
              <a:rPr lang="de-DE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Bub &amp; Rabe (2021): Online-Materialien. https://www.physik.uni-halle.de/fachgruppen/didaktik/links/klimamaterialien/</a:t>
            </a:r>
          </a:p>
          <a:p>
            <a:endParaRPr lang="de-D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7865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Ablauf Heute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r>
              <a:rPr lang="de-DE" b="1" dirty="0"/>
              <a:t>Was ist der Klimawandel?</a:t>
            </a:r>
          </a:p>
          <a:p>
            <a:pPr lvl="1"/>
            <a:r>
              <a:rPr lang="de-DE" dirty="0"/>
              <a:t>Es wird heißer!</a:t>
            </a:r>
          </a:p>
          <a:p>
            <a:pPr lvl="1"/>
            <a:r>
              <a:rPr lang="de-DE" dirty="0"/>
              <a:t>Wetter ist nicht gleich Klima!</a:t>
            </a:r>
          </a:p>
          <a:p>
            <a:pPr lvl="1"/>
            <a:endParaRPr lang="de-DE" dirty="0"/>
          </a:p>
          <a:p>
            <a:r>
              <a:rPr lang="de-DE" dirty="0"/>
              <a:t>Wie lässt sich der Klimawandel erklären?</a:t>
            </a:r>
          </a:p>
          <a:p>
            <a:pPr lvl="1"/>
            <a:r>
              <a:rPr lang="de-DE" dirty="0"/>
              <a:t>Physikalische Grundlage: Energie und ihre Eigenschaften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C74E13-923E-0619-5A6C-0602756C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3810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1129301-3879-15DF-EF21-85C2AF10F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Was ist der Klimawandel?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F2717B-0686-0497-5679-98668041F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400" b="1" u="sng" dirty="0"/>
              <a:t>Allgemein</a:t>
            </a:r>
          </a:p>
          <a:p>
            <a:pPr marL="0" indent="0">
              <a:buNone/>
            </a:pPr>
            <a:r>
              <a:rPr lang="de-DE" sz="2400" dirty="0"/>
              <a:t>Langfristige Veränderungen des Klimas</a:t>
            </a:r>
          </a:p>
          <a:p>
            <a:pPr marL="0" indent="0">
              <a:buNone/>
            </a:pPr>
            <a:r>
              <a:rPr lang="de-DE" sz="2400" dirty="0"/>
              <a:t>Abkühlung oder Erwärmung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r>
              <a:rPr lang="de-DE" sz="2400" b="1" u="sng" dirty="0"/>
              <a:t>(menschengemachter) Klimawandel</a:t>
            </a:r>
          </a:p>
          <a:p>
            <a:pPr marL="0" indent="0">
              <a:buNone/>
            </a:pPr>
            <a:r>
              <a:rPr lang="de-DE" sz="2400" dirty="0"/>
              <a:t>Vom Menschen verursachte Veränderung des globalen und regionalen Klimas</a:t>
            </a:r>
          </a:p>
          <a:p>
            <a:pPr marL="0" indent="0">
              <a:buNone/>
            </a:pPr>
            <a:r>
              <a:rPr lang="de-DE" sz="2400" dirty="0"/>
              <a:t>Globale Erwärmung</a:t>
            </a:r>
          </a:p>
          <a:p>
            <a:pPr marL="0" indent="0">
              <a:buNone/>
            </a:pPr>
            <a:endParaRPr lang="de-DE" sz="2400" dirty="0"/>
          </a:p>
          <a:p>
            <a:pPr marL="0" indent="0">
              <a:buNone/>
            </a:pPr>
            <a:endParaRPr lang="de-DE" sz="24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ED8DC57-F746-B3EA-A62E-9715C9B07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478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Die globale Erwärmung findet statt – </a:t>
            </a:r>
            <a:r>
              <a:rPr lang="de-DE" sz="4000" dirty="0" err="1"/>
              <a:t>It‘s</a:t>
            </a:r>
            <a:r>
              <a:rPr lang="de-DE" sz="4000" dirty="0"/>
              <a:t> real!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99505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de-DE" sz="2600" dirty="0" err="1"/>
              <a:t>Lies</a:t>
            </a:r>
            <a:r>
              <a:rPr lang="de-DE" sz="2600" dirty="0"/>
              <a:t> den Informationstext und bearbeite die Aufgabe 1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de-DE" sz="26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DE" sz="2600" dirty="0"/>
              <a:t>Notiere deine Ergebnisse in dein Klimafakten-Heft auf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DE" sz="2600" dirty="0"/>
              <a:t>Seite 1 in die Felder „Hintergrundinformationen“</a:t>
            </a:r>
          </a:p>
          <a:p>
            <a:pPr marL="0" indent="0">
              <a:lnSpc>
                <a:spcPct val="110000"/>
              </a:lnSpc>
              <a:buNone/>
            </a:pPr>
            <a:endParaRPr lang="de-DE" sz="26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2600" u="sng" dirty="0"/>
              <a:t>Schon fertig?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de-DE" sz="2600" dirty="0"/>
              <a:t>Bearbeite die Expertenaufgabe 2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1299164-013C-C58C-E50D-1D69D0254A67}"/>
              </a:ext>
            </a:extLst>
          </p:cNvPr>
          <p:cNvSpPr txBox="1"/>
          <p:nvPr/>
        </p:nvSpPr>
        <p:spPr>
          <a:xfrm>
            <a:off x="9709226" y="4234543"/>
            <a:ext cx="1574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/>
              <a:t>10min</a:t>
            </a:r>
          </a:p>
        </p:txBody>
      </p:sp>
      <p:pic>
        <p:nvPicPr>
          <p:cNvPr id="6" name="Grafik 5" descr="Sanduhr abgelaufen mit einfarbiger Füllung">
            <a:extLst>
              <a:ext uri="{FF2B5EF4-FFF2-40B4-BE49-F238E27FC236}">
                <a16:creationId xmlns:a16="http://schemas.microsoft.com/office/drawing/2014/main" id="{64E2D716-8C5A-4E56-B198-0A3FE89E4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3947" y="3211286"/>
            <a:ext cx="1023257" cy="1023257"/>
          </a:xfrm>
          <a:prstGeom prst="rect">
            <a:avLst/>
          </a:prstGeom>
        </p:spPr>
      </p:pic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3A228EFC-B15F-A9D9-9710-8E1FB86997EC}"/>
              </a:ext>
            </a:extLst>
          </p:cNvPr>
          <p:cNvSpPr/>
          <p:nvPr/>
        </p:nvSpPr>
        <p:spPr>
          <a:xfrm>
            <a:off x="9709226" y="2950029"/>
            <a:ext cx="1574469" cy="2220685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9189382-8221-7CAA-8D86-4FADCE4CE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8429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Ablauf Heute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/>
          </a:bodyPr>
          <a:lstStyle/>
          <a:p>
            <a:r>
              <a:rPr lang="de-DE" dirty="0"/>
              <a:t>Was ist der Klimawandel?</a:t>
            </a:r>
          </a:p>
          <a:p>
            <a:pPr lvl="1"/>
            <a:r>
              <a:rPr lang="de-DE" dirty="0"/>
              <a:t>Es wird heißer!</a:t>
            </a:r>
          </a:p>
          <a:p>
            <a:pPr lvl="1"/>
            <a:r>
              <a:rPr lang="de-DE" dirty="0"/>
              <a:t>Wetter ist nicht gleich Klima!</a:t>
            </a:r>
          </a:p>
          <a:p>
            <a:pPr lvl="1"/>
            <a:endParaRPr lang="de-DE" dirty="0"/>
          </a:p>
          <a:p>
            <a:r>
              <a:rPr lang="de-DE" b="1" dirty="0"/>
              <a:t>Wie lässt sich der Klimawandel erklären?</a:t>
            </a:r>
          </a:p>
          <a:p>
            <a:pPr lvl="1"/>
            <a:r>
              <a:rPr lang="de-DE" dirty="0"/>
              <a:t>Physikalische Grundlage: Energie und ihre Eigenschaften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51335D-332A-9145-82F0-3C69B06DA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302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Ein Merkblatt erstellen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99505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de-DE" sz="2600" dirty="0"/>
              <a:t>Erstelle ein Merkblatt mit kurzer Erklärung zu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dem Energiebegriff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den Energieformen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den vier Eigenschaften der Energie</a:t>
            </a:r>
          </a:p>
          <a:p>
            <a:pPr>
              <a:lnSpc>
                <a:spcPct val="110000"/>
              </a:lnSpc>
              <a:buFont typeface="Symbol" panose="05050102010706020507" pitchFamily="18" charset="2"/>
              <a:buChar char="-"/>
            </a:pPr>
            <a:r>
              <a:rPr lang="de-DE" sz="2600" dirty="0"/>
              <a:t>dem Energieflussdiagramm</a:t>
            </a:r>
          </a:p>
          <a:p>
            <a:pPr lvl="1">
              <a:lnSpc>
                <a:spcPct val="110000"/>
              </a:lnSpc>
              <a:buFont typeface="Symbol" panose="05050102010706020507" pitchFamily="18" charset="2"/>
              <a:buChar char="-"/>
            </a:pPr>
            <a:endParaRPr lang="de-DE" sz="26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2600" dirty="0"/>
              <a:t>Notiere deine Ergebnisse in dein Klimafakten-Heft auf Seite 2.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D7ED35D-5D2A-07DE-F993-AC36A15F5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248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Was weiß ich schon zum Thema Energie?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995058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de-DE" sz="26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de-DE" sz="2600" dirty="0"/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1200"/>
              </a:spcAft>
              <a:buNone/>
            </a:pPr>
            <a:endParaRPr lang="de-DE" sz="2600" dirty="0"/>
          </a:p>
        </p:txBody>
      </p:sp>
      <p:pic>
        <p:nvPicPr>
          <p:cNvPr id="9" name="Grafik 8" descr="Benutzer mit einfarbiger Füllung">
            <a:extLst>
              <a:ext uri="{FF2B5EF4-FFF2-40B4-BE49-F238E27FC236}">
                <a16:creationId xmlns:a16="http://schemas.microsoft.com/office/drawing/2014/main" id="{28E15356-71A5-C18A-79C3-269FFF0FF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8368" y="2661717"/>
            <a:ext cx="900000" cy="900000"/>
          </a:xfrm>
          <a:prstGeom prst="rect">
            <a:avLst/>
          </a:prstGeom>
        </p:spPr>
      </p:pic>
      <p:pic>
        <p:nvPicPr>
          <p:cNvPr id="16" name="Grafik 15" descr="Benutzer mit einfarbiger Füllung">
            <a:extLst>
              <a:ext uri="{FF2B5EF4-FFF2-40B4-BE49-F238E27FC236}">
                <a16:creationId xmlns:a16="http://schemas.microsoft.com/office/drawing/2014/main" id="{6A1A1F76-0E32-FF62-E104-22B0DE7B3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76000" y="4701563"/>
            <a:ext cx="1440000" cy="1440000"/>
          </a:xfrm>
          <a:prstGeom prst="rect">
            <a:avLst/>
          </a:prstGeom>
        </p:spPr>
      </p:pic>
      <p:pic>
        <p:nvPicPr>
          <p:cNvPr id="25" name="Grafik 24" descr="Benutzer mit einfarbiger Füllung">
            <a:extLst>
              <a:ext uri="{FF2B5EF4-FFF2-40B4-BE49-F238E27FC236}">
                <a16:creationId xmlns:a16="http://schemas.microsoft.com/office/drawing/2014/main" id="{514EB24F-8AAF-5FE1-B067-7C84BD08C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1225" y="2661717"/>
            <a:ext cx="900000" cy="900000"/>
          </a:xfrm>
          <a:prstGeom prst="rect">
            <a:avLst/>
          </a:prstGeom>
        </p:spPr>
      </p:pic>
      <p:pic>
        <p:nvPicPr>
          <p:cNvPr id="26" name="Grafik 25" descr="Benutzer mit einfarbiger Füllung">
            <a:extLst>
              <a:ext uri="{FF2B5EF4-FFF2-40B4-BE49-F238E27FC236}">
                <a16:creationId xmlns:a16="http://schemas.microsoft.com/office/drawing/2014/main" id="{DAA4F80F-BECA-3854-41FC-27B22BC57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04368" y="2661717"/>
            <a:ext cx="900000" cy="900000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0FE3550B-4E10-A72A-FA46-9354BAE9A6B5}"/>
              </a:ext>
            </a:extLst>
          </p:cNvPr>
          <p:cNvSpPr txBox="1"/>
          <p:nvPr/>
        </p:nvSpPr>
        <p:spPr>
          <a:xfrm>
            <a:off x="2312058" y="3480524"/>
            <a:ext cx="144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/>
              <a:t>1min</a:t>
            </a:r>
          </a:p>
        </p:txBody>
      </p:sp>
      <p:pic>
        <p:nvPicPr>
          <p:cNvPr id="28" name="Grafik 27" descr="Sanduhr abgelaufen mit einfarbiger Füllung">
            <a:extLst>
              <a:ext uri="{FF2B5EF4-FFF2-40B4-BE49-F238E27FC236}">
                <a16:creationId xmlns:a16="http://schemas.microsoft.com/office/drawing/2014/main" id="{6EDAA9F8-9209-F7D7-9429-87743C9899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96352" y="3480524"/>
            <a:ext cx="638586" cy="638586"/>
          </a:xfrm>
          <a:prstGeom prst="rect">
            <a:avLst/>
          </a:prstGeom>
        </p:spPr>
      </p:pic>
      <p:sp>
        <p:nvSpPr>
          <p:cNvPr id="29" name="Textfeld 28">
            <a:extLst>
              <a:ext uri="{FF2B5EF4-FFF2-40B4-BE49-F238E27FC236}">
                <a16:creationId xmlns:a16="http://schemas.microsoft.com/office/drawing/2014/main" id="{C66438B5-403B-21E0-8F90-C07C39CBD490}"/>
              </a:ext>
            </a:extLst>
          </p:cNvPr>
          <p:cNvSpPr txBox="1"/>
          <p:nvPr/>
        </p:nvSpPr>
        <p:spPr>
          <a:xfrm>
            <a:off x="8166931" y="3480524"/>
            <a:ext cx="144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/>
              <a:t>2min</a:t>
            </a:r>
          </a:p>
        </p:txBody>
      </p:sp>
      <p:pic>
        <p:nvPicPr>
          <p:cNvPr id="30" name="Grafik 29" descr="Sanduhr abgelaufen mit einfarbiger Füllung">
            <a:extLst>
              <a:ext uri="{FF2B5EF4-FFF2-40B4-BE49-F238E27FC236}">
                <a16:creationId xmlns:a16="http://schemas.microsoft.com/office/drawing/2014/main" id="{EBF6B775-2A8D-92ED-AAB5-19CF73C0DF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51225" y="3480524"/>
            <a:ext cx="638586" cy="638586"/>
          </a:xfrm>
          <a:prstGeom prst="rect">
            <a:avLst/>
          </a:prstGeom>
        </p:spPr>
      </p:pic>
      <p:sp>
        <p:nvSpPr>
          <p:cNvPr id="31" name="Textfeld 30">
            <a:extLst>
              <a:ext uri="{FF2B5EF4-FFF2-40B4-BE49-F238E27FC236}">
                <a16:creationId xmlns:a16="http://schemas.microsoft.com/office/drawing/2014/main" id="{C4DBAD8D-A93B-8426-0FF2-635EC8B63DDE}"/>
              </a:ext>
            </a:extLst>
          </p:cNvPr>
          <p:cNvSpPr txBox="1"/>
          <p:nvPr/>
        </p:nvSpPr>
        <p:spPr>
          <a:xfrm>
            <a:off x="5686629" y="5799734"/>
            <a:ext cx="144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/>
              <a:t>3min</a:t>
            </a:r>
          </a:p>
        </p:txBody>
      </p:sp>
      <p:pic>
        <p:nvPicPr>
          <p:cNvPr id="32" name="Grafik 31" descr="Sanduhr abgelaufen mit einfarbiger Füllung">
            <a:extLst>
              <a:ext uri="{FF2B5EF4-FFF2-40B4-BE49-F238E27FC236}">
                <a16:creationId xmlns:a16="http://schemas.microsoft.com/office/drawing/2014/main" id="{F6FC0903-2BFD-7326-4A87-45A542348B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70923" y="5799734"/>
            <a:ext cx="638586" cy="638586"/>
          </a:xfrm>
          <a:prstGeom prst="rect">
            <a:avLst/>
          </a:prstGeom>
        </p:spPr>
      </p:pic>
      <p:sp>
        <p:nvSpPr>
          <p:cNvPr id="33" name="Sprechblase: oval 32">
            <a:extLst>
              <a:ext uri="{FF2B5EF4-FFF2-40B4-BE49-F238E27FC236}">
                <a16:creationId xmlns:a16="http://schemas.microsoft.com/office/drawing/2014/main" id="{3FEC6289-E053-AA4F-8A2D-F79F677E215A}"/>
              </a:ext>
            </a:extLst>
          </p:cNvPr>
          <p:cNvSpPr/>
          <p:nvPr/>
        </p:nvSpPr>
        <p:spPr>
          <a:xfrm>
            <a:off x="1115568" y="5186992"/>
            <a:ext cx="2770632" cy="1251328"/>
          </a:xfrm>
          <a:prstGeom prst="wedgeEllipseCallout">
            <a:avLst>
              <a:gd name="adj1" fmla="val 53188"/>
              <a:gd name="adj2" fmla="val -7613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ysClr val="windowText" lastClr="000000"/>
                </a:solidFill>
              </a:rPr>
              <a:t>Aus dem Physikunterricht?</a:t>
            </a:r>
          </a:p>
        </p:txBody>
      </p:sp>
      <p:sp>
        <p:nvSpPr>
          <p:cNvPr id="34" name="Sprechblase: oval 33">
            <a:extLst>
              <a:ext uri="{FF2B5EF4-FFF2-40B4-BE49-F238E27FC236}">
                <a16:creationId xmlns:a16="http://schemas.microsoft.com/office/drawing/2014/main" id="{28FC0C43-FC60-0F55-B4AE-B34B3E7FB512}"/>
              </a:ext>
            </a:extLst>
          </p:cNvPr>
          <p:cNvSpPr/>
          <p:nvPr/>
        </p:nvSpPr>
        <p:spPr>
          <a:xfrm>
            <a:off x="8802521" y="4852085"/>
            <a:ext cx="2006993" cy="1251328"/>
          </a:xfrm>
          <a:prstGeom prst="wedgeEllipseCallout">
            <a:avLst>
              <a:gd name="adj1" fmla="val -62883"/>
              <a:gd name="adj2" fmla="val -31763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ysClr val="windowText" lastClr="000000"/>
                </a:solidFill>
              </a:rPr>
              <a:t>Aus dem Alltag?</a:t>
            </a:r>
          </a:p>
        </p:txBody>
      </p:sp>
      <p:sp>
        <p:nvSpPr>
          <p:cNvPr id="35" name="Sprechblase: oval 34">
            <a:extLst>
              <a:ext uri="{FF2B5EF4-FFF2-40B4-BE49-F238E27FC236}">
                <a16:creationId xmlns:a16="http://schemas.microsoft.com/office/drawing/2014/main" id="{159D50A8-B4F4-C604-B115-1D961E5AD43D}"/>
              </a:ext>
            </a:extLst>
          </p:cNvPr>
          <p:cNvSpPr/>
          <p:nvPr/>
        </p:nvSpPr>
        <p:spPr>
          <a:xfrm>
            <a:off x="4323936" y="2803336"/>
            <a:ext cx="2210169" cy="1144501"/>
          </a:xfrm>
          <a:prstGeom prst="wedgeEllipseCallout">
            <a:avLst>
              <a:gd name="adj1" fmla="val 51218"/>
              <a:gd name="adj2" fmla="val 4181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ysClr val="windowText" lastClr="000000"/>
                </a:solidFill>
              </a:rPr>
              <a:t>Zu dem Versuch?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2A16EC-90A4-08CF-B0FD-469E736C0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8462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AF1966E-FD40-4A4A-B61B-C4DF7FA05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BFA19-D45E-416B-A404-7AF2F3F27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8E0105E7-23DB-4CF2-8258-FF47C7620F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C5C0CE0-EFF5-7BD6-0802-7119B4E2E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de-DE" sz="4000" dirty="0"/>
              <a:t>Energie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74B4F7D-14B2-478B-8BF5-01E4E0C5D2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5895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34EEEB-9AEF-4BF9-0613-5F8919C468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2"/>
            <a:ext cx="10168128" cy="3827417"/>
          </a:xfrm>
        </p:spPr>
        <p:txBody>
          <a:bodyPr>
            <a:normAutofit fontScale="92500" lnSpcReduction="20000"/>
          </a:bodyPr>
          <a:lstStyle/>
          <a:p>
            <a:r>
              <a:rPr lang="de-DE" dirty="0"/>
              <a:t>Formelzeichen: </a:t>
            </a:r>
            <a:r>
              <a:rPr lang="de-DE" b="1" dirty="0"/>
              <a:t>E</a:t>
            </a:r>
            <a:r>
              <a:rPr lang="de-DE" dirty="0"/>
              <a:t>		Einheit: </a:t>
            </a:r>
            <a:r>
              <a:rPr lang="de-DE" b="1" dirty="0"/>
              <a:t>Joule [J]</a:t>
            </a:r>
          </a:p>
          <a:p>
            <a:endParaRPr lang="de-DE" dirty="0"/>
          </a:p>
          <a:p>
            <a:r>
              <a:rPr lang="de-DE" dirty="0"/>
              <a:t>Energie kann umgewandelt werden</a:t>
            </a:r>
          </a:p>
          <a:p>
            <a:endParaRPr lang="de-DE" dirty="0"/>
          </a:p>
          <a:p>
            <a:r>
              <a:rPr lang="de-DE" dirty="0"/>
              <a:t>Energie kann übertragen werden</a:t>
            </a:r>
          </a:p>
          <a:p>
            <a:endParaRPr lang="de-DE" dirty="0"/>
          </a:p>
          <a:p>
            <a:r>
              <a:rPr lang="de-DE" dirty="0"/>
              <a:t>Energie wird entwertet</a:t>
            </a:r>
          </a:p>
          <a:p>
            <a:endParaRPr lang="de-DE" dirty="0"/>
          </a:p>
          <a:p>
            <a:r>
              <a:rPr lang="de-DE" dirty="0"/>
              <a:t>Energie bleibt erhalten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EE2F8A7-9C3E-FCFD-DAE9-B844D6011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2B126-C54D-4A21-9F40-43A6B530D19A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5747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</Words>
  <Application>Microsoft Office PowerPoint</Application>
  <PresentationFormat>Breitbild</PresentationFormat>
  <Paragraphs>203</Paragraphs>
  <Slides>23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0" baseType="lpstr">
      <vt:lpstr>Aptos</vt:lpstr>
      <vt:lpstr>Aptos Display</vt:lpstr>
      <vt:lpstr>Arial</vt:lpstr>
      <vt:lpstr>Calibri</vt:lpstr>
      <vt:lpstr>Source Sans Pro</vt:lpstr>
      <vt:lpstr>Symbol</vt:lpstr>
      <vt:lpstr>Office</vt:lpstr>
      <vt:lpstr>Klimawandel</vt:lpstr>
      <vt:lpstr>Faktencheck zum Klimawandel</vt:lpstr>
      <vt:lpstr>Ablauf Heute</vt:lpstr>
      <vt:lpstr>Was ist der Klimawandel?</vt:lpstr>
      <vt:lpstr>Die globale Erwärmung findet statt – It‘s real!</vt:lpstr>
      <vt:lpstr>Ablauf Heute</vt:lpstr>
      <vt:lpstr>Ein Merkblatt erstellen</vt:lpstr>
      <vt:lpstr>Was weiß ich schon zum Thema Energie?</vt:lpstr>
      <vt:lpstr>Energie</vt:lpstr>
      <vt:lpstr>Energie</vt:lpstr>
      <vt:lpstr>Energieflussdiagramm</vt:lpstr>
      <vt:lpstr>Energieflussdiagramm zum Versuch</vt:lpstr>
      <vt:lpstr>Energieentwertung</vt:lpstr>
      <vt:lpstr>Energieflussdiagramm zum Versuch Energieentwertung</vt:lpstr>
      <vt:lpstr>Energieerhaltung</vt:lpstr>
      <vt:lpstr>Energieflussdiagramm zum Versuch Energieentwertung + Energieerhaltung</vt:lpstr>
      <vt:lpstr>Energieflussdiagramm zum Versuch Energieentwertung + Energieerhaltung</vt:lpstr>
      <vt:lpstr>Energieflussdiagramm zum Versuch Energieentwertung + Energieerhaltung</vt:lpstr>
      <vt:lpstr>PowerPoint-Präsentation</vt:lpstr>
      <vt:lpstr>Ein Merkblatt erstellen</vt:lpstr>
      <vt:lpstr>Das Energiekonzept anwenden</vt:lpstr>
      <vt:lpstr>Ausblick für nächste Woche</vt:lpstr>
      <vt:lpstr>Genutzte 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Moin Moin</dc:title>
  <dc:creator>Lisa Rudolf</dc:creator>
  <cp:lastModifiedBy>Lisa Rudolf</cp:lastModifiedBy>
  <cp:revision>250</cp:revision>
  <dcterms:created xsi:type="dcterms:W3CDTF">2024-03-11T06:48:19Z</dcterms:created>
  <dcterms:modified xsi:type="dcterms:W3CDTF">2024-08-14T08:34:57Z</dcterms:modified>
</cp:coreProperties>
</file>